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9" r:id="rId2"/>
    <p:sldMasterId id="2147483701" r:id="rId3"/>
    <p:sldMasterId id="2147483716" r:id="rId4"/>
    <p:sldMasterId id="2147483731" r:id="rId5"/>
  </p:sldMasterIdLst>
  <p:notesMasterIdLst>
    <p:notesMasterId r:id="rId65"/>
  </p:notesMasterIdLst>
  <p:sldIdLst>
    <p:sldId id="320" r:id="rId6"/>
    <p:sldId id="321" r:id="rId7"/>
    <p:sldId id="322" r:id="rId8"/>
    <p:sldId id="323" r:id="rId9"/>
    <p:sldId id="324" r:id="rId10"/>
    <p:sldId id="325" r:id="rId11"/>
    <p:sldId id="328" r:id="rId12"/>
    <p:sldId id="416" r:id="rId13"/>
    <p:sldId id="331" r:id="rId14"/>
    <p:sldId id="333" r:id="rId15"/>
    <p:sldId id="334" r:id="rId16"/>
    <p:sldId id="335" r:id="rId17"/>
    <p:sldId id="337" r:id="rId18"/>
    <p:sldId id="338" r:id="rId19"/>
    <p:sldId id="341" r:id="rId20"/>
    <p:sldId id="342" r:id="rId21"/>
    <p:sldId id="343" r:id="rId22"/>
    <p:sldId id="348" r:id="rId23"/>
    <p:sldId id="354" r:id="rId24"/>
    <p:sldId id="355" r:id="rId25"/>
    <p:sldId id="383" r:id="rId26"/>
    <p:sldId id="375" r:id="rId27"/>
    <p:sldId id="376" r:id="rId28"/>
    <p:sldId id="377" r:id="rId29"/>
    <p:sldId id="378" r:id="rId30"/>
    <p:sldId id="379" r:id="rId31"/>
    <p:sldId id="380" r:id="rId32"/>
    <p:sldId id="384" r:id="rId33"/>
    <p:sldId id="385" r:id="rId34"/>
    <p:sldId id="386" r:id="rId35"/>
    <p:sldId id="415" r:id="rId36"/>
    <p:sldId id="387" r:id="rId37"/>
    <p:sldId id="388" r:id="rId38"/>
    <p:sldId id="391" r:id="rId39"/>
    <p:sldId id="392" r:id="rId40"/>
    <p:sldId id="393" r:id="rId41"/>
    <p:sldId id="394" r:id="rId42"/>
    <p:sldId id="389" r:id="rId43"/>
    <p:sldId id="390" r:id="rId44"/>
    <p:sldId id="395" r:id="rId45"/>
    <p:sldId id="396" r:id="rId46"/>
    <p:sldId id="397" r:id="rId47"/>
    <p:sldId id="398" r:id="rId48"/>
    <p:sldId id="399" r:id="rId49"/>
    <p:sldId id="400" r:id="rId50"/>
    <p:sldId id="401" r:id="rId51"/>
    <p:sldId id="403" r:id="rId52"/>
    <p:sldId id="404" r:id="rId53"/>
    <p:sldId id="405" r:id="rId54"/>
    <p:sldId id="406" r:id="rId55"/>
    <p:sldId id="407" r:id="rId56"/>
    <p:sldId id="408" r:id="rId57"/>
    <p:sldId id="409" r:id="rId58"/>
    <p:sldId id="410" r:id="rId59"/>
    <p:sldId id="411" r:id="rId60"/>
    <p:sldId id="412" r:id="rId61"/>
    <p:sldId id="413" r:id="rId62"/>
    <p:sldId id="417" r:id="rId63"/>
    <p:sldId id="418" r:id="rId6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10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2A37128-18F4-49EF-82AB-F81EB8F6C425}" type="datetimeFigureOut">
              <a:rPr lang="ar-IQ" smtClean="0"/>
              <a:t>27/05/1444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7D0A875-7647-41EA-A1B0-A5F0861B6A14}" type="slidenum">
              <a:rPr lang="ar-IQ" smtClean="0"/>
              <a:t>‹#›</a:t>
            </a:fld>
            <a:endParaRPr lang="ar-IQ"/>
          </a:p>
        </p:txBody>
      </p:sp>
    </p:spTree>
    <p:extLst>
      <p:ext uri="{BB962C8B-B14F-4D97-AF65-F5344CB8AC3E}">
        <p14:creationId xmlns:p14="http://schemas.microsoft.com/office/powerpoint/2010/main" val="12484186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6B289-6105-46F6-A51A-0575618EB7C3}" type="slidenum">
              <a:rPr lang="ar-SA"/>
              <a:pPr/>
              <a:t>1</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CDEE2-95E9-4A48-A36B-0009D5FF3D72}" type="slidenum">
              <a:rPr lang="he-IL"/>
              <a:pPr/>
              <a:t>3</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err="1"/>
              <a:t>Achalasia</a:t>
            </a:r>
            <a:r>
              <a:rPr lang="en-US" dirty="0"/>
              <a:t> is a disease of unknown etiology that is characterized by the degeneration of neural elements in the wall of the esophagus. Degenerative changes also can be found in ganglion cells of the dorsal motor nucleus of the </a:t>
            </a:r>
            <a:r>
              <a:rPr lang="en-US" dirty="0" err="1"/>
              <a:t>vagus</a:t>
            </a:r>
            <a:r>
              <a:rPr lang="en-US" dirty="0"/>
              <a:t> in the brainstem, and </a:t>
            </a:r>
            <a:r>
              <a:rPr lang="en-US" dirty="0" err="1"/>
              <a:t>Wallerian</a:t>
            </a:r>
            <a:r>
              <a:rPr lang="en-US" dirty="0"/>
              <a:t> degeneration has been observed in </a:t>
            </a:r>
            <a:r>
              <a:rPr lang="en-US" dirty="0" err="1"/>
              <a:t>vagal</a:t>
            </a:r>
            <a:r>
              <a:rPr lang="en-US" dirty="0"/>
              <a:t> fibers that supply the esophagus. The disordered esophageal motility of </a:t>
            </a:r>
            <a:r>
              <a:rPr lang="en-US" dirty="0" err="1"/>
              <a:t>achalasia</a:t>
            </a:r>
            <a:r>
              <a:rPr lang="en-US" dirty="0"/>
              <a:t> appears to be due primarily to the degeneration and loss of ganglion cells within the esophageal wall, a process that preferentially affects inhibitory neurons. Loss of inhibitory neurons in the LES causes basal sphincter pressures to rise, and renders the sphincter incapable of normal relaxation. In the smooth muscle portion of the body of the esophagus, the loss of intramural neurons results in </a:t>
            </a:r>
            <a:r>
              <a:rPr lang="en-US" dirty="0" err="1"/>
              <a:t>aperistalsis</a:t>
            </a:r>
            <a:r>
              <a:rPr 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36B46-319D-42A5-8F21-0F3FBE8C4B15}" type="slidenum">
              <a:rPr lang="ar-SA"/>
              <a:pPr/>
              <a:t>4</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6B289-6105-46F6-A51A-0575618EB7C3}" type="slidenum">
              <a:rPr lang="ar-SA"/>
              <a:pPr/>
              <a:t>15</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13666" name="Group 2"/>
          <p:cNvGrpSpPr>
            <a:grpSpLocks/>
          </p:cNvGrpSpPr>
          <p:nvPr/>
        </p:nvGrpSpPr>
        <p:grpSpPr bwMode="auto">
          <a:xfrm>
            <a:off x="1658938" y="1600200"/>
            <a:ext cx="6837362" cy="3200400"/>
            <a:chOff x="1045" y="1008"/>
            <a:chExt cx="4307" cy="2016"/>
          </a:xfrm>
        </p:grpSpPr>
        <p:sp>
          <p:nvSpPr>
            <p:cNvPr id="113667"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sp>
          <p:nvSpPr>
            <p:cNvPr id="113668"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sp>
          <p:nvSpPr>
            <p:cNvPr id="113669"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sp>
          <p:nvSpPr>
            <p:cNvPr id="113670"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sp>
          <p:nvSpPr>
            <p:cNvPr id="113671"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sp>
          <p:nvSpPr>
            <p:cNvPr id="113672"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grpSp>
      <p:sp>
        <p:nvSpPr>
          <p:cNvPr id="113673" name="Rectangle 9"/>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13674" name="Rectangle 10"/>
          <p:cNvSpPr>
            <a:spLocks noGrp="1" noChangeArrowheads="1"/>
          </p:cNvSpPr>
          <p:nvPr>
            <p:ph type="ftr" sz="quarter" idx="3"/>
          </p:nvPr>
        </p:nvSpPr>
        <p:spPr/>
        <p:txBody>
          <a:bodyPr/>
          <a:lstStyle>
            <a:lvl1pPr>
              <a:defRPr/>
            </a:lvl1pPr>
          </a:lstStyle>
          <a:p>
            <a:r>
              <a:rPr lang="en-US">
                <a:solidFill>
                  <a:srgbClr val="000000"/>
                </a:solidFill>
              </a:rPr>
              <a:t>Husni Rousan</a:t>
            </a:r>
          </a:p>
        </p:txBody>
      </p:sp>
      <p:sp>
        <p:nvSpPr>
          <p:cNvPr id="113675" name="Rectangle 11"/>
          <p:cNvSpPr>
            <a:spLocks noGrp="1" noChangeArrowheads="1"/>
          </p:cNvSpPr>
          <p:nvPr>
            <p:ph type="sldNum" sz="quarter" idx="4"/>
          </p:nvPr>
        </p:nvSpPr>
        <p:spPr/>
        <p:txBody>
          <a:bodyPr/>
          <a:lstStyle>
            <a:lvl1pPr>
              <a:defRPr/>
            </a:lvl1pPr>
          </a:lstStyle>
          <a:p>
            <a:fld id="{FAF353B7-47A1-429D-A959-E4F704DF26DB}" type="slidenum">
              <a:rPr lang="ar-SA">
                <a:solidFill>
                  <a:srgbClr val="000000"/>
                </a:solidFill>
              </a:rPr>
              <a:pPr/>
              <a:t>‹#›</a:t>
            </a:fld>
            <a:endParaRPr lang="en-US">
              <a:solidFill>
                <a:srgbClr val="000000"/>
              </a:solidFill>
            </a:endParaRPr>
          </a:p>
        </p:txBody>
      </p:sp>
      <p:sp>
        <p:nvSpPr>
          <p:cNvPr id="113676"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noProof="0" smtClean="0"/>
              <a:t>Click to edit Master title style</a:t>
            </a:r>
          </a:p>
        </p:txBody>
      </p:sp>
      <p:sp>
        <p:nvSpPr>
          <p:cNvPr id="11367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21224294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r>
              <a:rPr lang="en-US">
                <a:solidFill>
                  <a:srgbClr val="000000"/>
                </a:solidFill>
              </a:rPr>
              <a:t>Husni Rousan</a:t>
            </a:r>
          </a:p>
        </p:txBody>
      </p:sp>
      <p:sp>
        <p:nvSpPr>
          <p:cNvPr id="6" name="عنصر نائب لرقم الشريحة 5"/>
          <p:cNvSpPr>
            <a:spLocks noGrp="1"/>
          </p:cNvSpPr>
          <p:nvPr>
            <p:ph type="sldNum" sz="quarter" idx="12"/>
          </p:nvPr>
        </p:nvSpPr>
        <p:spPr/>
        <p:txBody>
          <a:bodyPr/>
          <a:lstStyle>
            <a:lvl1pPr>
              <a:defRPr/>
            </a:lvl1pPr>
          </a:lstStyle>
          <a:p>
            <a:fld id="{BCFB6AA3-A294-4928-9EDD-79A41033E8B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395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6287"/>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628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r>
              <a:rPr lang="en-US">
                <a:solidFill>
                  <a:srgbClr val="000000"/>
                </a:solidFill>
              </a:rPr>
              <a:t>Husni Rousan</a:t>
            </a:r>
          </a:p>
        </p:txBody>
      </p:sp>
      <p:sp>
        <p:nvSpPr>
          <p:cNvPr id="6" name="عنصر نائب لرقم الشريحة 5"/>
          <p:cNvSpPr>
            <a:spLocks noGrp="1"/>
          </p:cNvSpPr>
          <p:nvPr>
            <p:ph type="sldNum" sz="quarter" idx="12"/>
          </p:nvPr>
        </p:nvSpPr>
        <p:spPr/>
        <p:txBody>
          <a:bodyPr/>
          <a:lstStyle>
            <a:lvl1pPr>
              <a:defRPr/>
            </a:lvl1pPr>
          </a:lstStyle>
          <a:p>
            <a:fld id="{974992BC-7D9F-4D67-9342-AD1F11529AF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4327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18597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10199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3223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JO">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143863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JO">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213646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JO">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394219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JO">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403102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JO">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00793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r>
              <a:rPr lang="en-US">
                <a:solidFill>
                  <a:srgbClr val="000000"/>
                </a:solidFill>
              </a:rPr>
              <a:t>Husni Rousan</a:t>
            </a:r>
          </a:p>
        </p:txBody>
      </p:sp>
      <p:sp>
        <p:nvSpPr>
          <p:cNvPr id="6" name="عنصر نائب لرقم الشريحة 5"/>
          <p:cNvSpPr>
            <a:spLocks noGrp="1"/>
          </p:cNvSpPr>
          <p:nvPr>
            <p:ph type="sldNum" sz="quarter" idx="12"/>
          </p:nvPr>
        </p:nvSpPr>
        <p:spPr/>
        <p:txBody>
          <a:bodyPr/>
          <a:lstStyle>
            <a:lvl1pPr>
              <a:defRPr/>
            </a:lvl1pPr>
          </a:lstStyle>
          <a:p>
            <a:fld id="{FC57DDB5-55FC-4913-8950-3ED72019BED6}"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206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JO">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517918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886968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317477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633281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4220319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471674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854600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484703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860377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5921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r>
              <a:rPr lang="en-US">
                <a:solidFill>
                  <a:srgbClr val="000000"/>
                </a:solidFill>
              </a:rPr>
              <a:t>Husni Rousan</a:t>
            </a:r>
          </a:p>
        </p:txBody>
      </p:sp>
      <p:sp>
        <p:nvSpPr>
          <p:cNvPr id="6" name="عنصر نائب لرقم الشريحة 5"/>
          <p:cNvSpPr>
            <a:spLocks noGrp="1"/>
          </p:cNvSpPr>
          <p:nvPr>
            <p:ph type="sldNum" sz="quarter" idx="12"/>
          </p:nvPr>
        </p:nvSpPr>
        <p:spPr/>
        <p:txBody>
          <a:bodyPr/>
          <a:lstStyle>
            <a:lvl1pPr>
              <a:defRPr/>
            </a:lvl1pPr>
          </a:lstStyle>
          <a:p>
            <a:fld id="{9BC8EAFE-AA9C-4A0B-9610-8054CE72192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1012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18106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740609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23414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9483EBF8-D0D1-460B-8BBF-2A44530F2293}"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48047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xfrm>
            <a:off x="714375" y="1949450"/>
            <a:ext cx="7715250" cy="40195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73E87"/>
                </a:solidFill>
              </a:rPr>
              <a:pPr/>
              <a:t>‹#›</a:t>
            </a:fld>
            <a:endParaRPr>
              <a:solidFill>
                <a:srgbClr val="073E87"/>
              </a:solidFill>
            </a:endParaRPr>
          </a:p>
        </p:txBody>
      </p:sp>
    </p:spTree>
    <p:extLst>
      <p:ext uri="{BB962C8B-B14F-4D97-AF65-F5344CB8AC3E}">
        <p14:creationId xmlns:p14="http://schemas.microsoft.com/office/powerpoint/2010/main" val="271583453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a:t>انقر لتحرير نمط العنوان الرئيسي</a:t>
            </a:r>
            <a:endParaRPr lang="ar-IQ"/>
          </a:p>
        </p:txBody>
      </p:sp>
      <p:sp>
        <p:nvSpPr>
          <p:cNvPr id="3" name="عنصر نائب للنص 2"/>
          <p:cNvSpPr>
            <a:spLocks noGrp="1"/>
          </p:cNvSpPr>
          <p:nvPr>
            <p:ph type="body" sz="half" idx="1"/>
          </p:nvPr>
        </p:nvSpPr>
        <p:spPr>
          <a:xfrm>
            <a:off x="457200" y="1600200"/>
            <a:ext cx="4038600" cy="45307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307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a:xfrm>
            <a:off x="6553200" y="6243638"/>
            <a:ext cx="2133600" cy="457200"/>
          </a:xfrm>
        </p:spPr>
        <p:txBody>
          <a:bodyPr/>
          <a:lstStyle>
            <a:lvl1pPr>
              <a:defRPr/>
            </a:lvl1pPr>
          </a:lstStyle>
          <a:p>
            <a:fld id="{028C1DC8-723C-4F87-8620-8EB307AC2AE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36558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a:t>انقر لتحرير نمط العنوان الرئيسي</a:t>
            </a:r>
            <a:endParaRPr lang="ar-IQ"/>
          </a:p>
        </p:txBody>
      </p:sp>
      <p:sp>
        <p:nvSpPr>
          <p:cNvPr id="3" name="عنصر نائب للنص 2"/>
          <p:cNvSpPr>
            <a:spLocks noGrp="1"/>
          </p:cNvSpPr>
          <p:nvPr>
            <p:ph type="body" sz="half" idx="1"/>
          </p:nvPr>
        </p:nvSpPr>
        <p:spPr>
          <a:xfrm>
            <a:off x="457200" y="1600200"/>
            <a:ext cx="4038600" cy="45307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quarter" idx="2"/>
          </p:nvPr>
        </p:nvSpPr>
        <p:spPr>
          <a:xfrm>
            <a:off x="4648200" y="1600200"/>
            <a:ext cx="4038600" cy="218916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محتوى 4"/>
          <p:cNvSpPr>
            <a:spLocks noGrp="1"/>
          </p:cNvSpPr>
          <p:nvPr>
            <p:ph sz="quarter" idx="3"/>
          </p:nvPr>
        </p:nvSpPr>
        <p:spPr>
          <a:xfrm>
            <a:off x="4648200" y="3941763"/>
            <a:ext cx="4038600" cy="218916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اريخ 5"/>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7" name="عنصر نائب للتذييل 6"/>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8" name="عنصر نائب لرقم الشريحة 7"/>
          <p:cNvSpPr>
            <a:spLocks noGrp="1"/>
          </p:cNvSpPr>
          <p:nvPr>
            <p:ph type="sldNum" sz="quarter" idx="12"/>
          </p:nvPr>
        </p:nvSpPr>
        <p:spPr>
          <a:xfrm>
            <a:off x="6553200" y="6243638"/>
            <a:ext cx="2133600" cy="457200"/>
          </a:xfrm>
        </p:spPr>
        <p:txBody>
          <a:bodyPr/>
          <a:lstStyle>
            <a:lvl1pPr>
              <a:defRPr/>
            </a:lvl1pPr>
          </a:lstStyle>
          <a:p>
            <a:fld id="{AE6675A0-46E6-425E-8A40-9A9B0F2F7C1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5180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9287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53503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4900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r>
              <a:rPr lang="en-US">
                <a:solidFill>
                  <a:srgbClr val="000000"/>
                </a:solidFill>
              </a:rPr>
              <a:t>Husni Rousan</a:t>
            </a:r>
          </a:p>
        </p:txBody>
      </p:sp>
      <p:sp>
        <p:nvSpPr>
          <p:cNvPr id="7" name="عنصر نائب لرقم الشريحة 6"/>
          <p:cNvSpPr>
            <a:spLocks noGrp="1"/>
          </p:cNvSpPr>
          <p:nvPr>
            <p:ph type="sldNum" sz="quarter" idx="12"/>
          </p:nvPr>
        </p:nvSpPr>
        <p:spPr/>
        <p:txBody>
          <a:bodyPr/>
          <a:lstStyle>
            <a:lvl1pPr>
              <a:defRPr/>
            </a:lvl1pPr>
          </a:lstStyle>
          <a:p>
            <a:fld id="{DA83F45B-FC38-4267-A7CC-D1C03E954423}"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0506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28900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45222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50613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5821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2022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14886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34188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46996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274638"/>
            <a:ext cx="7315200" cy="547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3" name="Footer Placeholder 2"/>
          <p:cNvSpPr>
            <a:spLocks noGrp="1"/>
          </p:cNvSpPr>
          <p:nvPr>
            <p:ph type="ftr" sz="quarter" idx="10"/>
          </p:nvPr>
        </p:nvSpPr>
        <p:spPr>
          <a:xfrm>
            <a:off x="0" y="6381750"/>
            <a:ext cx="6781800" cy="476250"/>
          </a:xfrm>
        </p:spPr>
        <p:txBody>
          <a:bodyPr/>
          <a:lstStyle>
            <a:lvl1pPr>
              <a:defRPr/>
            </a:lvl1pPr>
          </a:lstStyle>
          <a:p>
            <a:endParaRPr lang="en-US">
              <a:solidFill>
                <a:prstClr val="black">
                  <a:tint val="75000"/>
                </a:prstClr>
              </a:solidFill>
            </a:endParaRPr>
          </a:p>
        </p:txBody>
      </p:sp>
      <p:sp>
        <p:nvSpPr>
          <p:cNvPr id="4" name="Slide Number Placeholder 3"/>
          <p:cNvSpPr>
            <a:spLocks noGrp="1"/>
          </p:cNvSpPr>
          <p:nvPr>
            <p:ph type="sldNum" sz="quarter" idx="11"/>
          </p:nvPr>
        </p:nvSpPr>
        <p:spPr>
          <a:xfrm>
            <a:off x="7010400" y="6381750"/>
            <a:ext cx="2133600" cy="476250"/>
          </a:xfrm>
        </p:spPr>
        <p:txBody>
          <a:bodyPr/>
          <a:lstStyle>
            <a:lvl1pPr>
              <a:defRPr/>
            </a:lvl1pPr>
          </a:lstStyle>
          <a:p>
            <a:fld id="{67063FBE-D687-4E7B-8308-B131313E1740}" type="slidenum">
              <a:rPr lang="he-IL">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460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868362"/>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1371600" y="1219200"/>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105400" y="1219200"/>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Footer Placeholder 4"/>
          <p:cNvSpPr>
            <a:spLocks noGrp="1"/>
          </p:cNvSpPr>
          <p:nvPr>
            <p:ph type="ftr" sz="quarter" idx="10"/>
          </p:nvPr>
        </p:nvSpPr>
        <p:spPr>
          <a:xfrm>
            <a:off x="0" y="6381750"/>
            <a:ext cx="67818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1"/>
          </p:nvPr>
        </p:nvSpPr>
        <p:spPr>
          <a:xfrm>
            <a:off x="7010400" y="6381750"/>
            <a:ext cx="2133600" cy="476250"/>
          </a:xfrm>
        </p:spPr>
        <p:txBody>
          <a:bodyPr/>
          <a:lstStyle>
            <a:lvl1pPr>
              <a:defRPr/>
            </a:lvl1pPr>
          </a:lstStyle>
          <a:p>
            <a:fld id="{357088F9-BE94-47FA-AC49-F278805AD120}" type="slidenum">
              <a:rPr lang="he-IL">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64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r>
              <a:rPr lang="en-US">
                <a:solidFill>
                  <a:srgbClr val="000000"/>
                </a:solidFill>
              </a:rPr>
              <a:t>Husni Rousan</a:t>
            </a:r>
          </a:p>
        </p:txBody>
      </p:sp>
      <p:sp>
        <p:nvSpPr>
          <p:cNvPr id="9" name="عنصر نائب لرقم الشريحة 8"/>
          <p:cNvSpPr>
            <a:spLocks noGrp="1"/>
          </p:cNvSpPr>
          <p:nvPr>
            <p:ph type="sldNum" sz="quarter" idx="12"/>
          </p:nvPr>
        </p:nvSpPr>
        <p:spPr/>
        <p:txBody>
          <a:bodyPr/>
          <a:lstStyle>
            <a:lvl1pPr>
              <a:defRPr/>
            </a:lvl1pPr>
          </a:lstStyle>
          <a:p>
            <a:fld id="{06B944EC-0420-45AC-95B3-D93BFC3D935A}"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70888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868362"/>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1371600" y="1219200"/>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5105400" y="1219200"/>
            <a:ext cx="35814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Content Placeholder 4"/>
          <p:cNvSpPr>
            <a:spLocks noGrp="1"/>
          </p:cNvSpPr>
          <p:nvPr>
            <p:ph sz="quarter" idx="3"/>
          </p:nvPr>
        </p:nvSpPr>
        <p:spPr>
          <a:xfrm>
            <a:off x="5105400" y="3557588"/>
            <a:ext cx="35814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10"/>
          </p:nvPr>
        </p:nvSpPr>
        <p:spPr>
          <a:xfrm>
            <a:off x="0" y="6381750"/>
            <a:ext cx="67818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1"/>
          </p:nvPr>
        </p:nvSpPr>
        <p:spPr>
          <a:xfrm>
            <a:off x="7010400" y="6381750"/>
            <a:ext cx="2133600" cy="476250"/>
          </a:xfrm>
        </p:spPr>
        <p:txBody>
          <a:bodyPr/>
          <a:lstStyle>
            <a:lvl1pPr>
              <a:defRPr/>
            </a:lvl1pPr>
          </a:lstStyle>
          <a:p>
            <a:fld id="{E8404083-2ED5-4409-8646-083DD67360B1}" type="slidenum">
              <a:rPr lang="he-IL">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2007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C4A387EE-1822-47A5-9882-ACA1BD905475}" type="datetimeFigureOut">
              <a:rPr lang="ar-IQ" smtClean="0"/>
              <a:t>27/05/1444</a:t>
            </a:fld>
            <a:endParaRPr lang="ar-IQ"/>
          </a:p>
        </p:txBody>
      </p:sp>
      <p:sp>
        <p:nvSpPr>
          <p:cNvPr id="8" name="Slide Number Placeholder 7"/>
          <p:cNvSpPr>
            <a:spLocks noGrp="1"/>
          </p:cNvSpPr>
          <p:nvPr>
            <p:ph type="sldNum" sz="quarter" idx="11"/>
          </p:nvPr>
        </p:nvSpPr>
        <p:spPr/>
        <p:txBody>
          <a:bodyPr/>
          <a:lstStyle/>
          <a:p>
            <a:fld id="{E60128AE-7802-49EA-ACAE-764988AFDDF7}" type="slidenum">
              <a:rPr lang="ar-IQ" smtClean="0"/>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4A387EE-1822-47A5-9882-ACA1BD905475}" type="datetimeFigureOut">
              <a:rPr lang="ar-IQ" smtClean="0"/>
              <a:t>27/05/1444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0128AE-7802-49EA-ACAE-764988AFDDF7}" type="slidenum">
              <a:rPr lang="ar-IQ" smtClean="0"/>
              <a:t>‹#›</a:t>
            </a:fld>
            <a:endParaRPr lang="ar-IQ"/>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4A387EE-1822-47A5-9882-ACA1BD905475}" type="datetimeFigureOut">
              <a:rPr lang="ar-IQ" smtClean="0"/>
              <a:t>27/05/1444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0128AE-7802-49EA-ACAE-764988AFDDF7}" type="slidenum">
              <a:rPr lang="ar-IQ" smtClean="0"/>
              <a:t>‹#›</a:t>
            </a:fld>
            <a:endParaRPr lang="ar-IQ"/>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A387EE-1822-47A5-9882-ACA1BD905475}" type="datetimeFigureOut">
              <a:rPr lang="ar-IQ" smtClean="0"/>
              <a:t>27/05/1444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60128AE-7802-49EA-ACAE-764988AFDDF7}" type="slidenum">
              <a:rPr lang="ar-IQ" smtClean="0"/>
              <a:t>‹#›</a:t>
            </a:fld>
            <a:endParaRPr lang="ar-IQ"/>
          </a:p>
        </p:txBody>
      </p:sp>
      <p:sp>
        <p:nvSpPr>
          <p:cNvPr id="9" name="Title 8"/>
          <p:cNvSpPr>
            <a:spLocks noGrp="1"/>
          </p:cNvSpPr>
          <p:nvPr>
            <p:ph type="title"/>
          </p:nvPr>
        </p:nvSpPr>
        <p:spPr>
          <a:xfrm>
            <a:off x="914400" y="1544715"/>
            <a:ext cx="7315200" cy="1154097"/>
          </a:xfrm>
        </p:spPr>
        <p:txBody>
          <a:bodyPr/>
          <a:lstStyle/>
          <a:p>
            <a:r>
              <a:rPr lang="ar-SA" smtClean="0"/>
              <a:t>انقر لتحرير نمط العنوان الرئيسي</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C4A387EE-1822-47A5-9882-ACA1BD905475}" type="datetimeFigureOut">
              <a:rPr lang="ar-IQ" smtClean="0"/>
              <a:t>27/05/1444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60128AE-7802-49EA-ACAE-764988AFDDF7}" type="slidenum">
              <a:rPr lang="ar-IQ" smtClean="0"/>
              <a:t>‹#›</a:t>
            </a:fld>
            <a:endParaRPr lang="ar-IQ"/>
          </a:p>
        </p:txBody>
      </p:sp>
      <p:sp>
        <p:nvSpPr>
          <p:cNvPr id="10" name="Title 9"/>
          <p:cNvSpPr>
            <a:spLocks noGrp="1"/>
          </p:cNvSpPr>
          <p:nvPr>
            <p:ph type="title"/>
          </p:nvPr>
        </p:nvSpPr>
        <p:spPr>
          <a:xfrm>
            <a:off x="914400" y="1544715"/>
            <a:ext cx="7315200" cy="1154097"/>
          </a:xfrm>
        </p:spPr>
        <p:txBody>
          <a:bodyPr/>
          <a:lstStyle/>
          <a:p>
            <a:r>
              <a:rPr lang="ar-SA" smtClean="0"/>
              <a:t>انقر لتحرير نمط العنوان الرئيسي</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C4A387EE-1822-47A5-9882-ACA1BD905475}" type="datetimeFigureOut">
              <a:rPr lang="ar-IQ" smtClean="0"/>
              <a:t>27/05/1444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60128AE-7802-49EA-ACAE-764988AFDDF7}" type="slidenum">
              <a:rPr lang="ar-IQ" smtClean="0"/>
              <a:t>‹#›</a:t>
            </a:fld>
            <a:endParaRPr lang="ar-IQ"/>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387EE-1822-47A5-9882-ACA1BD905475}" type="datetimeFigureOut">
              <a:rPr lang="ar-IQ" smtClean="0"/>
              <a:t>27/05/1444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60128AE-7802-49EA-ACAE-764988AFDDF7}" type="slidenum">
              <a:rPr lang="ar-IQ" smtClean="0"/>
              <a:t>‹#›</a:t>
            </a:fld>
            <a:endParaRPr lang="ar-IQ"/>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4A387EE-1822-47A5-9882-ACA1BD905475}" type="datetimeFigureOut">
              <a:rPr lang="ar-IQ" smtClean="0"/>
              <a:t>27/05/1444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60128AE-7802-49EA-ACAE-764988AFDDF7}" type="slidenum">
              <a:rPr lang="ar-IQ" smtClean="0"/>
              <a:t>‹#›</a:t>
            </a:fld>
            <a:endParaRPr lang="ar-IQ"/>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4A387EE-1822-47A5-9882-ACA1BD905475}" type="datetimeFigureOut">
              <a:rPr lang="ar-IQ" smtClean="0"/>
              <a:t>27/05/1444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60128AE-7802-49EA-ACAE-764988AFDDF7}"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r>
              <a:rPr lang="en-US">
                <a:solidFill>
                  <a:srgbClr val="000000"/>
                </a:solidFill>
              </a:rPr>
              <a:t>Husni Rousan</a:t>
            </a:r>
          </a:p>
        </p:txBody>
      </p:sp>
      <p:sp>
        <p:nvSpPr>
          <p:cNvPr id="5" name="عنصر نائب لرقم الشريحة 4"/>
          <p:cNvSpPr>
            <a:spLocks noGrp="1"/>
          </p:cNvSpPr>
          <p:nvPr>
            <p:ph type="sldNum" sz="quarter" idx="12"/>
          </p:nvPr>
        </p:nvSpPr>
        <p:spPr/>
        <p:txBody>
          <a:bodyPr/>
          <a:lstStyle>
            <a:lvl1pPr>
              <a:defRPr/>
            </a:lvl1pPr>
          </a:lstStyle>
          <a:p>
            <a:fld id="{C6A51386-0D2C-41BC-A516-0AF726D702D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25133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4A387EE-1822-47A5-9882-ACA1BD905475}" type="datetimeFigureOut">
              <a:rPr lang="ar-IQ" smtClean="0"/>
              <a:t>27/05/1444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0128AE-7802-49EA-ACAE-764988AFDDF7}" type="slidenum">
              <a:rPr lang="ar-IQ" smtClean="0"/>
              <a:t>‹#›</a:t>
            </a:fld>
            <a:endParaRPr lang="ar-IQ"/>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4A387EE-1822-47A5-9882-ACA1BD905475}" type="datetimeFigureOut">
              <a:rPr lang="ar-IQ" smtClean="0"/>
              <a:t>27/05/1444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60128AE-7802-49EA-ACAE-764988AFDDF7}" type="slidenum">
              <a:rPr lang="ar-IQ" smtClean="0"/>
              <a:t>‹#›</a:t>
            </a:fld>
            <a:endParaRPr lang="ar-IQ"/>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274638"/>
            <a:ext cx="7315200" cy="547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3" name="Footer Placeholder 2"/>
          <p:cNvSpPr>
            <a:spLocks noGrp="1"/>
          </p:cNvSpPr>
          <p:nvPr>
            <p:ph type="ftr" sz="quarter" idx="10"/>
          </p:nvPr>
        </p:nvSpPr>
        <p:spPr>
          <a:xfrm>
            <a:off x="0" y="6381750"/>
            <a:ext cx="6781800" cy="476250"/>
          </a:xfrm>
        </p:spPr>
        <p:txBody>
          <a:bodyPr/>
          <a:lstStyle>
            <a:lvl1pPr>
              <a:defRPr/>
            </a:lvl1pPr>
          </a:lstStyle>
          <a:p>
            <a:endParaRPr lang="en-US"/>
          </a:p>
        </p:txBody>
      </p:sp>
      <p:sp>
        <p:nvSpPr>
          <p:cNvPr id="4" name="Slide Number Placeholder 3"/>
          <p:cNvSpPr>
            <a:spLocks noGrp="1"/>
          </p:cNvSpPr>
          <p:nvPr>
            <p:ph type="sldNum" sz="quarter" idx="11"/>
          </p:nvPr>
        </p:nvSpPr>
        <p:spPr>
          <a:xfrm>
            <a:off x="7010400" y="6381750"/>
            <a:ext cx="2133600" cy="476250"/>
          </a:xfrm>
        </p:spPr>
        <p:txBody>
          <a:bodyPr/>
          <a:lstStyle>
            <a:lvl1pPr>
              <a:defRPr/>
            </a:lvl1pPr>
          </a:lstStyle>
          <a:p>
            <a:fld id="{67063FBE-D687-4E7B-8308-B131313E1740}" type="slidenum">
              <a:rPr lang="he-IL"/>
              <a:pPr/>
              <a:t>‹#›</a:t>
            </a:fld>
            <a:endParaRPr lang="en-US"/>
          </a:p>
        </p:txBody>
      </p:sp>
    </p:spTree>
    <p:extLst>
      <p:ext uri="{BB962C8B-B14F-4D97-AF65-F5344CB8AC3E}">
        <p14:creationId xmlns:p14="http://schemas.microsoft.com/office/powerpoint/2010/main" val="2768960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868362"/>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1371600" y="1219200"/>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105400" y="1219200"/>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Footer Placeholder 4"/>
          <p:cNvSpPr>
            <a:spLocks noGrp="1"/>
          </p:cNvSpPr>
          <p:nvPr>
            <p:ph type="ftr" sz="quarter" idx="10"/>
          </p:nvPr>
        </p:nvSpPr>
        <p:spPr>
          <a:xfrm>
            <a:off x="0" y="6381750"/>
            <a:ext cx="67818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7010400" y="6381750"/>
            <a:ext cx="2133600" cy="476250"/>
          </a:xfrm>
        </p:spPr>
        <p:txBody>
          <a:bodyPr/>
          <a:lstStyle>
            <a:lvl1pPr>
              <a:defRPr/>
            </a:lvl1pPr>
          </a:lstStyle>
          <a:p>
            <a:fld id="{357088F9-BE94-47FA-AC49-F278805AD120}" type="slidenum">
              <a:rPr lang="he-IL"/>
              <a:pPr/>
              <a:t>‹#›</a:t>
            </a:fld>
            <a:endParaRPr lang="en-US"/>
          </a:p>
        </p:txBody>
      </p:sp>
    </p:spTree>
    <p:extLst>
      <p:ext uri="{BB962C8B-B14F-4D97-AF65-F5344CB8AC3E}">
        <p14:creationId xmlns:p14="http://schemas.microsoft.com/office/powerpoint/2010/main" val="19434463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868362"/>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1371600" y="1219200"/>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5105400" y="1219200"/>
            <a:ext cx="35814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Content Placeholder 4"/>
          <p:cNvSpPr>
            <a:spLocks noGrp="1"/>
          </p:cNvSpPr>
          <p:nvPr>
            <p:ph sz="quarter" idx="3"/>
          </p:nvPr>
        </p:nvSpPr>
        <p:spPr>
          <a:xfrm>
            <a:off x="5105400" y="3557588"/>
            <a:ext cx="35814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10"/>
          </p:nvPr>
        </p:nvSpPr>
        <p:spPr>
          <a:xfrm>
            <a:off x="0" y="6381750"/>
            <a:ext cx="67818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7010400" y="6381750"/>
            <a:ext cx="2133600" cy="476250"/>
          </a:xfrm>
        </p:spPr>
        <p:txBody>
          <a:bodyPr/>
          <a:lstStyle>
            <a:lvl1pPr>
              <a:defRPr/>
            </a:lvl1pPr>
          </a:lstStyle>
          <a:p>
            <a:fld id="{E8404083-2ED5-4409-8646-083DD67360B1}" type="slidenum">
              <a:rPr lang="he-IL"/>
              <a:pPr/>
              <a:t>‹#›</a:t>
            </a:fld>
            <a:endParaRPr lang="en-US"/>
          </a:p>
        </p:txBody>
      </p:sp>
    </p:spTree>
    <p:extLst>
      <p:ext uri="{BB962C8B-B14F-4D97-AF65-F5344CB8AC3E}">
        <p14:creationId xmlns:p14="http://schemas.microsoft.com/office/powerpoint/2010/main" val="117250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r>
              <a:rPr lang="en-US">
                <a:solidFill>
                  <a:srgbClr val="000000"/>
                </a:solidFill>
              </a:rPr>
              <a:t>Husni Rousan</a:t>
            </a:r>
          </a:p>
        </p:txBody>
      </p:sp>
      <p:sp>
        <p:nvSpPr>
          <p:cNvPr id="4" name="عنصر نائب لرقم الشريحة 3"/>
          <p:cNvSpPr>
            <a:spLocks noGrp="1"/>
          </p:cNvSpPr>
          <p:nvPr>
            <p:ph type="sldNum" sz="quarter" idx="12"/>
          </p:nvPr>
        </p:nvSpPr>
        <p:spPr/>
        <p:txBody>
          <a:bodyPr/>
          <a:lstStyle>
            <a:lvl1pPr>
              <a:defRPr/>
            </a:lvl1pPr>
          </a:lstStyle>
          <a:p>
            <a:fld id="{0B0036AB-A5AB-4112-996A-5E718A2C57C5}"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617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r>
              <a:rPr lang="en-US">
                <a:solidFill>
                  <a:srgbClr val="000000"/>
                </a:solidFill>
              </a:rPr>
              <a:t>Husni Rousan</a:t>
            </a:r>
          </a:p>
        </p:txBody>
      </p:sp>
      <p:sp>
        <p:nvSpPr>
          <p:cNvPr id="7" name="عنصر نائب لرقم الشريحة 6"/>
          <p:cNvSpPr>
            <a:spLocks noGrp="1"/>
          </p:cNvSpPr>
          <p:nvPr>
            <p:ph type="sldNum" sz="quarter" idx="12"/>
          </p:nvPr>
        </p:nvSpPr>
        <p:spPr/>
        <p:txBody>
          <a:bodyPr/>
          <a:lstStyle>
            <a:lvl1pPr>
              <a:defRPr/>
            </a:lvl1pPr>
          </a:lstStyle>
          <a:p>
            <a:fld id="{76198CE3-D2A2-416B-B0E4-DF9209CA84C6}"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6120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r>
              <a:rPr lang="en-US">
                <a:solidFill>
                  <a:srgbClr val="000000"/>
                </a:solidFill>
              </a:rPr>
              <a:t>Husni Rousan</a:t>
            </a:r>
          </a:p>
        </p:txBody>
      </p:sp>
      <p:sp>
        <p:nvSpPr>
          <p:cNvPr id="7" name="عنصر نائب لرقم الشريحة 6"/>
          <p:cNvSpPr>
            <a:spLocks noGrp="1"/>
          </p:cNvSpPr>
          <p:nvPr>
            <p:ph type="sldNum" sz="quarter" idx="12"/>
          </p:nvPr>
        </p:nvSpPr>
        <p:spPr/>
        <p:txBody>
          <a:bodyPr/>
          <a:lstStyle>
            <a:lvl1pPr>
              <a:defRPr/>
            </a:lvl1pPr>
          </a:lstStyle>
          <a:p>
            <a:fld id="{BF86D34D-802A-4FA0-B6AD-8CFC76DD623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556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42" name="Group 2"/>
          <p:cNvGrpSpPr>
            <a:grpSpLocks/>
          </p:cNvGrpSpPr>
          <p:nvPr/>
        </p:nvGrpSpPr>
        <p:grpSpPr bwMode="auto">
          <a:xfrm>
            <a:off x="1071563" y="304800"/>
            <a:ext cx="7615237" cy="1106488"/>
            <a:chOff x="675" y="192"/>
            <a:chExt cx="4797" cy="697"/>
          </a:xfrm>
        </p:grpSpPr>
        <p:sp>
          <p:nvSpPr>
            <p:cNvPr id="112643"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sp>
          <p:nvSpPr>
            <p:cNvPr id="112644"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sp>
          <p:nvSpPr>
            <p:cNvPr id="112645"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sp>
          <p:nvSpPr>
            <p:cNvPr id="112646"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sp>
          <p:nvSpPr>
            <p:cNvPr id="112647"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IQ" sz="2400">
                <a:solidFill>
                  <a:srgbClr val="000000"/>
                </a:solidFill>
                <a:latin typeface="Times New Roman" pitchFamily="18" charset="0"/>
              </a:endParaRPr>
            </a:p>
          </p:txBody>
        </p:sp>
      </p:grpSp>
      <p:sp>
        <p:nvSpPr>
          <p:cNvPr id="112648"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9"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lgn="l" rtl="0" fontAlgn="base">
              <a:spcBef>
                <a:spcPct val="0"/>
              </a:spcBef>
              <a:spcAft>
                <a:spcPct val="0"/>
              </a:spcAft>
            </a:pPr>
            <a:endParaRPr lang="en-US">
              <a:solidFill>
                <a:srgbClr val="000000"/>
              </a:solidFill>
            </a:endParaRPr>
          </a:p>
        </p:txBody>
      </p:sp>
      <p:sp>
        <p:nvSpPr>
          <p:cNvPr id="11265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rtl="0" fontAlgn="base">
              <a:spcBef>
                <a:spcPct val="0"/>
              </a:spcBef>
              <a:spcAft>
                <a:spcPct val="0"/>
              </a:spcAft>
            </a:pPr>
            <a:r>
              <a:rPr lang="en-US">
                <a:solidFill>
                  <a:srgbClr val="000000"/>
                </a:solidFill>
              </a:rPr>
              <a:t>Husni Rousan</a:t>
            </a:r>
          </a:p>
        </p:txBody>
      </p:sp>
      <p:sp>
        <p:nvSpPr>
          <p:cNvPr id="112651"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cs typeface="Arial" charset="0"/>
              </a:defRPr>
            </a:lvl1pPr>
          </a:lstStyle>
          <a:p>
            <a:pPr rtl="0" fontAlgn="base">
              <a:spcBef>
                <a:spcPct val="0"/>
              </a:spcBef>
              <a:spcAft>
                <a:spcPct val="0"/>
              </a:spcAft>
            </a:pPr>
            <a:fld id="{6D2B654D-DF1D-447C-83A5-6973868581DA}" type="slidenum">
              <a:rPr lang="ar-SA">
                <a:solidFill>
                  <a:srgbClr val="000000"/>
                </a:solidFill>
              </a:rPr>
              <a:pPr rtl="0" fontAlgn="base">
                <a:spcBef>
                  <a:spcPct val="0"/>
                </a:spcBef>
                <a:spcAft>
                  <a:spcPct val="0"/>
                </a:spcAft>
              </a:pPr>
              <a:t>‹#›</a:t>
            </a:fld>
            <a:endParaRPr lang="en-US">
              <a:solidFill>
                <a:srgbClr val="000000"/>
              </a:solidFill>
            </a:endParaRPr>
          </a:p>
        </p:txBody>
      </p:sp>
      <p:sp>
        <p:nvSpPr>
          <p:cNvPr id="112652"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04558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0A0FCC4-C65F-44D7-A137-374CFBFDA77A}" type="datetimeFigureOut">
              <a:rPr lang="ar-JO" smtClean="0">
                <a:solidFill>
                  <a:prstClr val="black">
                    <a:tint val="75000"/>
                  </a:prstClr>
                </a:solidFill>
              </a:rPr>
              <a:pPr/>
              <a:t>27/05/1444</a:t>
            </a:fld>
            <a:endParaRPr lang="ar-JO">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72865BB-E79C-4286-A7A9-4E64176C081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2865573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C42C475-C385-4AFB-8B29-122564F9A472}" type="datetimeFigureOut">
              <a:rPr lang="ar-IQ" smtClean="0">
                <a:solidFill>
                  <a:srgbClr val="073E87"/>
                </a:solidFill>
              </a:rPr>
              <a:pPr/>
              <a:t>27/05/1444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483EBF8-D0D1-460B-8BBF-2A44530F2293}"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60410176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A387EE-1822-47A5-9882-ACA1BD905475}" type="datetimeFigureOut">
              <a:rPr lang="ar-IQ" smtClean="0">
                <a:solidFill>
                  <a:prstClr val="black">
                    <a:tint val="75000"/>
                  </a:prstClr>
                </a:solidFill>
              </a:rPr>
              <a:pPr/>
              <a:t>27/05/1444</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60128AE-7802-49EA-ACAE-764988AFDDF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7959914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4A387EE-1822-47A5-9882-ACA1BD905475}" type="datetimeFigureOut">
              <a:rPr lang="ar-IQ" smtClean="0"/>
              <a:t>27/05/1444</a:t>
            </a:fld>
            <a:endParaRPr lang="ar-IQ"/>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E60128AE-7802-49EA-ACAE-764988AFDDF7}" type="slidenum">
              <a:rPr lang="ar-IQ" smtClean="0"/>
              <a:t>‹#›</a:t>
            </a:fld>
            <a:endParaRPr lang="ar-IQ"/>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ar-IQ"/>
          </a:p>
        </p:txBody>
      </p:sp>
    </p:spTree>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xStyles>
    <p:titleStyle>
      <a:lvl1pPr algn="l" defTabSz="914400" rtl="1" eaLnBrk="1" latinLnBrk="0" hangingPunct="1">
        <a:spcBef>
          <a:spcPct val="0"/>
        </a:spcBef>
        <a:buNone/>
        <a:defRPr sz="40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r" defTabSz="914400" rtl="1"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r" defTabSz="914400" rtl="1"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6.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46" name="Picture 14" descr="presenter_and_screen_golden_miniature_350"/>
          <p:cNvPicPr>
            <a:picLocks noChangeAspect="1" noChangeArrowheads="1"/>
          </p:cNvPicPr>
          <p:nvPr/>
        </p:nvPicPr>
        <p:blipFill>
          <a:blip r:embed="rId3"/>
          <a:srcRect/>
          <a:stretch>
            <a:fillRect/>
          </a:stretch>
        </p:blipFill>
        <p:spPr bwMode="auto">
          <a:xfrm>
            <a:off x="1143000" y="228600"/>
            <a:ext cx="7239000" cy="6629400"/>
          </a:xfrm>
          <a:prstGeom prst="rect">
            <a:avLst/>
          </a:prstGeom>
          <a:solidFill>
            <a:srgbClr val="FF9900"/>
          </a:solidFill>
        </p:spPr>
      </p:pic>
      <p:sp>
        <p:nvSpPr>
          <p:cNvPr id="172052" name="Rectangle 20"/>
          <p:cNvSpPr>
            <a:spLocks noChangeArrowheads="1"/>
          </p:cNvSpPr>
          <p:nvPr/>
        </p:nvSpPr>
        <p:spPr bwMode="auto">
          <a:xfrm>
            <a:off x="0" y="6324600"/>
            <a:ext cx="1371600" cy="533400"/>
          </a:xfrm>
          <a:prstGeom prst="rect">
            <a:avLst/>
          </a:prstGeom>
          <a:solidFill>
            <a:schemeClr val="bg1"/>
          </a:solidFill>
          <a:ln w="9525">
            <a:noFill/>
            <a:miter lim="800000"/>
            <a:headEnd/>
            <a:tailEnd/>
          </a:ln>
          <a:effectLst/>
        </p:spPr>
        <p:txBody>
          <a:bodyPr wrap="none" anchor="ctr"/>
          <a:lstStyle/>
          <a:p>
            <a:endParaRPr lang="ar-IQ"/>
          </a:p>
        </p:txBody>
      </p:sp>
      <p:sp>
        <p:nvSpPr>
          <p:cNvPr id="172053" name="Text Box 21"/>
          <p:cNvSpPr txBox="1">
            <a:spLocks noChangeArrowheads="1"/>
          </p:cNvSpPr>
          <p:nvPr/>
        </p:nvSpPr>
        <p:spPr bwMode="auto">
          <a:xfrm>
            <a:off x="1524000" y="3336925"/>
            <a:ext cx="6705600" cy="2739211"/>
          </a:xfrm>
          <a:prstGeom prst="rect">
            <a:avLst/>
          </a:prstGeom>
          <a:noFill/>
          <a:ln w="9525">
            <a:noFill/>
            <a:miter lim="800000"/>
            <a:headEnd/>
            <a:tailEnd/>
          </a:ln>
          <a:effectLst/>
        </p:spPr>
        <p:txBody>
          <a:bodyPr>
            <a:spAutoFit/>
          </a:bodyPr>
          <a:lstStyle/>
          <a:p>
            <a:pPr algn="ctr" rtl="0" eaLnBrk="0" hangingPunct="0">
              <a:spcBef>
                <a:spcPct val="50000"/>
              </a:spcBef>
            </a:pPr>
            <a:r>
              <a:rPr lang="en-US" sz="3400" b="1" dirty="0" smtClean="0">
                <a:solidFill>
                  <a:srgbClr val="990033"/>
                </a:solidFill>
                <a:latin typeface="Tahoma" pitchFamily="34" charset="0"/>
              </a:rPr>
              <a:t>ACHALASIA</a:t>
            </a:r>
          </a:p>
          <a:p>
            <a:pPr algn="ctr" rtl="0" eaLnBrk="0" hangingPunct="0">
              <a:spcBef>
                <a:spcPct val="50000"/>
              </a:spcBef>
            </a:pPr>
            <a:endParaRPr lang="en-US" sz="3400" b="1" dirty="0" smtClean="0">
              <a:solidFill>
                <a:srgbClr val="990033"/>
              </a:solidFill>
              <a:latin typeface="Tahoma" pitchFamily="34" charset="0"/>
            </a:endParaRPr>
          </a:p>
          <a:p>
            <a:pPr algn="ctr" rtl="0" eaLnBrk="0" hangingPunct="0">
              <a:spcBef>
                <a:spcPct val="50000"/>
              </a:spcBef>
            </a:pPr>
            <a:r>
              <a:rPr lang="en-US" sz="2400" b="1" dirty="0" smtClean="0">
                <a:solidFill>
                  <a:srgbClr val="990033"/>
                </a:solidFill>
                <a:latin typeface="Tahoma" pitchFamily="34" charset="0"/>
              </a:rPr>
              <a:t>THERAPEUTIC APPROACHES </a:t>
            </a:r>
            <a:endParaRPr lang="en-US" sz="2400" b="1" dirty="0">
              <a:solidFill>
                <a:srgbClr val="990033"/>
              </a:solidFill>
              <a:latin typeface="Tahoma" pitchFamily="34" charset="0"/>
            </a:endParaRPr>
          </a:p>
          <a:p>
            <a:pPr algn="ctr" rtl="0" eaLnBrk="0" hangingPunct="0">
              <a:spcBef>
                <a:spcPct val="50000"/>
              </a:spcBef>
            </a:pPr>
            <a:endParaRPr lang="en-US" sz="3400" dirty="0">
              <a:solidFill>
                <a:srgbClr val="FF9900"/>
              </a:solidFill>
              <a:latin typeface="Tahoma" pitchFamily="34" charset="0"/>
            </a:endParaRPr>
          </a:p>
        </p:txBody>
      </p:sp>
      <p:sp>
        <p:nvSpPr>
          <p:cNvPr id="172056" name="Text Box 24"/>
          <p:cNvSpPr txBox="1">
            <a:spLocks noChangeArrowheads="1"/>
          </p:cNvSpPr>
          <p:nvPr/>
        </p:nvSpPr>
        <p:spPr bwMode="auto">
          <a:xfrm>
            <a:off x="4191000" y="6172200"/>
            <a:ext cx="1447800" cy="274638"/>
          </a:xfrm>
          <a:prstGeom prst="rect">
            <a:avLst/>
          </a:prstGeom>
          <a:noFill/>
          <a:ln w="9525">
            <a:noFill/>
            <a:miter lim="800000"/>
            <a:headEnd/>
            <a:tailEnd/>
          </a:ln>
          <a:effectLst/>
        </p:spPr>
        <p:txBody>
          <a:bodyPr>
            <a:spAutoFit/>
          </a:bodyPr>
          <a:lstStyle/>
          <a:p>
            <a:pPr>
              <a:spcBef>
                <a:spcPct val="50000"/>
              </a:spcBef>
            </a:pPr>
            <a:endParaRPr lang="en-US" sz="1200" dirty="0"/>
          </a:p>
        </p:txBody>
      </p:sp>
    </p:spTree>
    <p:extLst>
      <p:ext uri="{BB962C8B-B14F-4D97-AF65-F5344CB8AC3E}">
        <p14:creationId xmlns:p14="http://schemas.microsoft.com/office/powerpoint/2010/main" val="40082252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802" y="1428736"/>
            <a:ext cx="4695836" cy="2786074"/>
          </a:xfrm>
        </p:spPr>
        <p:txBody>
          <a:bodyPr>
            <a:normAutofit/>
          </a:bodyPr>
          <a:lstStyle/>
          <a:p>
            <a:r>
              <a:rPr lang="en-US" sz="3600" dirty="0" smtClean="0">
                <a:solidFill>
                  <a:schemeClr val="bg1"/>
                </a:solidFill>
                <a:latin typeface="Times New Roman" pitchFamily="18" charset="0"/>
              </a:rPr>
              <a:t>BARIUM SWALLOW</a:t>
            </a:r>
            <a:r>
              <a:rPr lang="en-US" sz="4000" dirty="0" smtClean="0">
                <a:solidFill>
                  <a:schemeClr val="bg1"/>
                </a:solidFill>
                <a:latin typeface="Times New Roman" pitchFamily="18" charset="0"/>
              </a:rPr>
              <a:t/>
            </a:r>
            <a:br>
              <a:rPr lang="en-US" sz="4000" dirty="0" smtClean="0">
                <a:solidFill>
                  <a:schemeClr val="bg1"/>
                </a:solidFill>
                <a:latin typeface="Times New Roman" pitchFamily="18" charset="0"/>
              </a:rPr>
            </a:br>
            <a:r>
              <a:rPr lang="en-US" sz="4000" dirty="0" smtClean="0">
                <a:solidFill>
                  <a:schemeClr val="bg1"/>
                </a:solidFill>
                <a:latin typeface="Times New Roman" pitchFamily="18" charset="0"/>
              </a:rPr>
              <a:t/>
            </a:r>
            <a:br>
              <a:rPr lang="en-US" sz="4000" dirty="0" smtClean="0">
                <a:solidFill>
                  <a:schemeClr val="bg1"/>
                </a:solidFill>
                <a:latin typeface="Times New Roman" pitchFamily="18" charset="0"/>
              </a:rPr>
            </a:br>
            <a:r>
              <a:rPr lang="en-US" sz="3100" dirty="0" smtClean="0">
                <a:solidFill>
                  <a:schemeClr val="bg1"/>
                </a:solidFill>
                <a:latin typeface="Stencil" pitchFamily="82" charset="0"/>
              </a:rPr>
              <a:t>Bird’s Beak</a:t>
            </a:r>
            <a:r>
              <a:rPr lang="en-US" sz="4000" dirty="0" smtClean="0">
                <a:solidFill>
                  <a:schemeClr val="bg1"/>
                </a:solidFill>
                <a:latin typeface="Times New Roman" pitchFamily="18" charset="0"/>
              </a:rPr>
              <a:t/>
            </a:r>
            <a:br>
              <a:rPr lang="en-US" sz="4000" dirty="0" smtClean="0">
                <a:solidFill>
                  <a:schemeClr val="bg1"/>
                </a:solidFill>
                <a:latin typeface="Times New Roman" pitchFamily="18" charset="0"/>
              </a:rPr>
            </a:br>
            <a:endParaRPr lang="ar-IQ" dirty="0"/>
          </a:p>
        </p:txBody>
      </p:sp>
      <p:pic>
        <p:nvPicPr>
          <p:cNvPr id="4" name="Picture 12" descr="npo000176"/>
          <p:cNvPicPr>
            <a:picLocks noGrp="1" noChangeAspect="1" noChangeArrowheads="1"/>
          </p:cNvPicPr>
          <p:nvPr>
            <p:ph idx="1"/>
          </p:nvPr>
        </p:nvPicPr>
        <p:blipFill>
          <a:blip r:embed="rId2"/>
          <a:srcRect/>
          <a:stretch>
            <a:fillRect/>
          </a:stretch>
        </p:blipFill>
        <p:spPr bwMode="auto">
          <a:xfrm>
            <a:off x="571472" y="428604"/>
            <a:ext cx="2286016" cy="5929354"/>
          </a:xfrm>
          <a:prstGeom prst="rect">
            <a:avLst/>
          </a:prstGeom>
          <a:noFill/>
          <a:ln w="9525" algn="ctr">
            <a:noFill/>
            <a:miter lim="800000"/>
            <a:headEnd/>
            <a:tailEnd/>
          </a:ln>
          <a:effectLst/>
        </p:spPr>
      </p:pic>
    </p:spTree>
    <p:extLst>
      <p:ext uri="{BB962C8B-B14F-4D97-AF65-F5344CB8AC3E}">
        <p14:creationId xmlns:p14="http://schemas.microsoft.com/office/powerpoint/2010/main" val="238815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body" sz="half" idx="1"/>
          </p:nvPr>
        </p:nvSpPr>
        <p:spPr>
          <a:xfrm>
            <a:off x="1331913" y="549275"/>
            <a:ext cx="4103687" cy="5832475"/>
          </a:xfrm>
        </p:spPr>
        <p:txBody>
          <a:bodyPr/>
          <a:lstStyle/>
          <a:p>
            <a:r>
              <a:rPr lang="en-US" sz="2800" dirty="0"/>
              <a:t>A barium swallow - diagnostic accuracy is approximately 95%</a:t>
            </a:r>
          </a:p>
          <a:p>
            <a:endParaRPr lang="en-US" sz="2800" dirty="0"/>
          </a:p>
          <a:p>
            <a:r>
              <a:rPr lang="en-US" sz="2800" dirty="0"/>
              <a:t>Absence of peristalsis</a:t>
            </a:r>
          </a:p>
          <a:p>
            <a:endParaRPr lang="en-US" sz="2800" dirty="0"/>
          </a:p>
          <a:p>
            <a:r>
              <a:rPr lang="en-US" sz="2800" dirty="0"/>
              <a:t>In some patients, spastic contractions in the esophageal body </a:t>
            </a:r>
            <a:r>
              <a:rPr lang="en-US" sz="2800" i="1" dirty="0"/>
              <a:t>("vigorous" achalasia</a:t>
            </a:r>
            <a:r>
              <a:rPr lang="en-US" sz="2800" dirty="0"/>
              <a:t>)</a:t>
            </a:r>
          </a:p>
        </p:txBody>
      </p:sp>
      <p:pic>
        <p:nvPicPr>
          <p:cNvPr id="23566" name="Picture 14" descr="e11"/>
          <p:cNvPicPr>
            <a:picLocks noGrp="1" noChangeAspect="1" noChangeArrowheads="1"/>
          </p:cNvPicPr>
          <p:nvPr>
            <p:ph sz="quarter" idx="2"/>
          </p:nvPr>
        </p:nvPicPr>
        <p:blipFill>
          <a:blip r:embed="rId2"/>
          <a:srcRect/>
          <a:stretch>
            <a:fillRect/>
          </a:stretch>
        </p:blipFill>
        <p:spPr>
          <a:xfrm>
            <a:off x="6011863" y="620713"/>
            <a:ext cx="2089150" cy="2447925"/>
          </a:xfrm>
          <a:noFill/>
          <a:ln/>
        </p:spPr>
      </p:pic>
      <p:pic>
        <p:nvPicPr>
          <p:cNvPr id="23568" name="Picture 16" descr="e12"/>
          <p:cNvPicPr>
            <a:picLocks noGrp="1" noChangeAspect="1" noChangeArrowheads="1"/>
          </p:cNvPicPr>
          <p:nvPr>
            <p:ph sz="quarter" idx="3"/>
          </p:nvPr>
        </p:nvPicPr>
        <p:blipFill>
          <a:blip r:embed="rId3" cstate="print"/>
          <a:stretch>
            <a:fillRect/>
          </a:stretch>
        </p:blipFill>
        <p:spPr>
          <a:xfrm>
            <a:off x="5500694" y="3357563"/>
            <a:ext cx="2286016" cy="3071834"/>
          </a:xfrm>
          <a:noFill/>
          <a:ln/>
        </p:spPr>
      </p:pic>
      <p:pic>
        <p:nvPicPr>
          <p:cNvPr id="5" name="Picture 16" descr="e12"/>
          <p:cNvPicPr>
            <a:picLocks noChangeAspect="1" noChangeArrowheads="1"/>
          </p:cNvPicPr>
          <p:nvPr/>
        </p:nvPicPr>
        <p:blipFill>
          <a:blip r:embed="rId3" cstate="print"/>
          <a:stretch>
            <a:fillRect/>
          </a:stretch>
        </p:blipFill>
        <p:spPr>
          <a:xfrm>
            <a:off x="5508104" y="3356992"/>
            <a:ext cx="2286016" cy="3071834"/>
          </a:xfrm>
          <a:prstGeom prst="rect">
            <a:avLst/>
          </a:prstGeom>
          <a:noFill/>
          <a:ln/>
        </p:spPr>
      </p:pic>
    </p:spTree>
    <p:extLst>
      <p:ext uri="{BB962C8B-B14F-4D97-AF65-F5344CB8AC3E}">
        <p14:creationId xmlns:p14="http://schemas.microsoft.com/office/powerpoint/2010/main" val="1132064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r>
              <a:rPr lang="en-US"/>
              <a:t>Manometry</a:t>
            </a:r>
          </a:p>
        </p:txBody>
      </p:sp>
      <p:sp>
        <p:nvSpPr>
          <p:cNvPr id="70661" name="Rectangle 5"/>
          <p:cNvSpPr>
            <a:spLocks noGrp="1" noChangeArrowheads="1"/>
          </p:cNvSpPr>
          <p:nvPr>
            <p:ph type="body" sz="half" idx="1"/>
          </p:nvPr>
        </p:nvSpPr>
        <p:spPr>
          <a:xfrm>
            <a:off x="971550" y="1196975"/>
            <a:ext cx="3529013" cy="4525963"/>
          </a:xfrm>
        </p:spPr>
        <p:txBody>
          <a:bodyPr/>
          <a:lstStyle/>
          <a:p>
            <a:pPr lvl="1">
              <a:buFont typeface="Wingdings" pitchFamily="2" charset="2"/>
              <a:buChar char="Ø"/>
            </a:pPr>
            <a:endParaRPr lang="en-US" sz="2400"/>
          </a:p>
          <a:p>
            <a:pPr lvl="1">
              <a:buFont typeface="Wingdings" pitchFamily="2" charset="2"/>
              <a:buChar char="Ø"/>
            </a:pPr>
            <a:r>
              <a:rPr lang="en-US" sz="2400"/>
              <a:t>Elevated resting LES pressure</a:t>
            </a:r>
          </a:p>
          <a:p>
            <a:pPr lvl="1"/>
            <a:endParaRPr lang="en-US" sz="2400"/>
          </a:p>
          <a:p>
            <a:pPr lvl="1">
              <a:buFont typeface="Wingdings" pitchFamily="2" charset="2"/>
              <a:buChar char="Ø"/>
            </a:pPr>
            <a:r>
              <a:rPr lang="en-US" sz="2400"/>
              <a:t>Incomplete LES relaxation</a:t>
            </a:r>
          </a:p>
          <a:p>
            <a:pPr lvl="1"/>
            <a:endParaRPr lang="en-US" sz="2400"/>
          </a:p>
          <a:p>
            <a:pPr lvl="1">
              <a:buFont typeface="Wingdings" pitchFamily="2" charset="2"/>
              <a:buChar char="Ø"/>
            </a:pPr>
            <a:r>
              <a:rPr lang="en-US" sz="2400"/>
              <a:t>Peristalsis — or simultaneous contractions</a:t>
            </a:r>
          </a:p>
        </p:txBody>
      </p:sp>
      <p:pic>
        <p:nvPicPr>
          <p:cNvPr id="70663" name="Picture 7" descr="e8"/>
          <p:cNvPicPr>
            <a:picLocks noGrp="1" noChangeAspect="1" noChangeArrowheads="1"/>
          </p:cNvPicPr>
          <p:nvPr>
            <p:ph sz="half" idx="2"/>
          </p:nvPr>
        </p:nvPicPr>
        <p:blipFill>
          <a:blip r:embed="rId2">
            <a:lum bright="-12000"/>
          </a:blip>
          <a:srcRect/>
          <a:stretch>
            <a:fillRect/>
          </a:stretch>
        </p:blipFill>
        <p:spPr>
          <a:xfrm>
            <a:off x="4572000" y="1484313"/>
            <a:ext cx="4103688" cy="4249737"/>
          </a:xfrm>
          <a:noFill/>
          <a:ln/>
        </p:spPr>
      </p:pic>
    </p:spTree>
    <p:extLst>
      <p:ext uri="{BB962C8B-B14F-4D97-AF65-F5344CB8AC3E}">
        <p14:creationId xmlns:p14="http://schemas.microsoft.com/office/powerpoint/2010/main" val="3862464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r>
              <a:rPr lang="en-US" b="1"/>
              <a:t>Endoscopy</a:t>
            </a:r>
          </a:p>
        </p:txBody>
      </p:sp>
      <p:sp>
        <p:nvSpPr>
          <p:cNvPr id="60421" name="Rectangle 5"/>
          <p:cNvSpPr>
            <a:spLocks noGrp="1" noChangeArrowheads="1"/>
          </p:cNvSpPr>
          <p:nvPr>
            <p:ph type="body" sz="half" idx="1"/>
          </p:nvPr>
        </p:nvSpPr>
        <p:spPr/>
        <p:txBody>
          <a:bodyPr/>
          <a:lstStyle/>
          <a:p>
            <a:r>
              <a:rPr lang="en-US" sz="2400"/>
              <a:t>Exclude malignancies </a:t>
            </a:r>
          </a:p>
          <a:p>
            <a:r>
              <a:rPr lang="en-US" sz="2400"/>
              <a:t>Dilated esophagus,  residual material.</a:t>
            </a:r>
          </a:p>
          <a:p>
            <a:r>
              <a:rPr lang="en-US" sz="2400"/>
              <a:t>Inflammation and ulceration </a:t>
            </a:r>
          </a:p>
          <a:p>
            <a:r>
              <a:rPr lang="en-US" sz="2400"/>
              <a:t>Stasis - candida infection.</a:t>
            </a:r>
          </a:p>
          <a:p>
            <a:r>
              <a:rPr lang="en-US" sz="2400"/>
              <a:t>The LES does not open spontaneously, traversed easily with gentle pressure</a:t>
            </a:r>
          </a:p>
          <a:p>
            <a:endParaRPr lang="en-US" sz="2400"/>
          </a:p>
        </p:txBody>
      </p:sp>
      <p:pic>
        <p:nvPicPr>
          <p:cNvPr id="60424" name="Picture 8" descr="GIC0502-09-003"/>
          <p:cNvPicPr>
            <a:picLocks noGrp="1" noChangeAspect="1" noChangeArrowheads="1"/>
          </p:cNvPicPr>
          <p:nvPr>
            <p:ph sz="quarter" idx="2"/>
          </p:nvPr>
        </p:nvPicPr>
        <p:blipFill>
          <a:blip r:embed="rId2"/>
          <a:srcRect/>
          <a:stretch>
            <a:fillRect/>
          </a:stretch>
        </p:blipFill>
        <p:spPr>
          <a:xfrm>
            <a:off x="5508625" y="1219200"/>
            <a:ext cx="2592388" cy="2185988"/>
          </a:xfrm>
          <a:noFill/>
          <a:ln/>
        </p:spPr>
      </p:pic>
      <p:pic>
        <p:nvPicPr>
          <p:cNvPr id="60429" name="Picture 13" descr="es_ge_19"/>
          <p:cNvPicPr>
            <a:picLocks noChangeAspect="1" noChangeArrowheads="1"/>
          </p:cNvPicPr>
          <p:nvPr/>
        </p:nvPicPr>
        <p:blipFill>
          <a:blip r:embed="rId3"/>
          <a:srcRect/>
          <a:stretch>
            <a:fillRect/>
          </a:stretch>
        </p:blipFill>
        <p:spPr bwMode="auto">
          <a:xfrm>
            <a:off x="5508625" y="3573463"/>
            <a:ext cx="2663825" cy="2232025"/>
          </a:xfrm>
          <a:prstGeom prst="rect">
            <a:avLst/>
          </a:prstGeom>
          <a:noFill/>
        </p:spPr>
      </p:pic>
    </p:spTree>
    <p:extLst>
      <p:ext uri="{BB962C8B-B14F-4D97-AF65-F5344CB8AC3E}">
        <p14:creationId xmlns:p14="http://schemas.microsoft.com/office/powerpoint/2010/main" val="1634973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Features that suggest malignancy in </a:t>
            </a:r>
            <a:r>
              <a:rPr lang="en-US" dirty="0" err="1" smtClean="0"/>
              <a:t>achalasia</a:t>
            </a:r>
            <a:endParaRPr lang="ar-IQ" dirty="0"/>
          </a:p>
        </p:txBody>
      </p:sp>
      <p:sp>
        <p:nvSpPr>
          <p:cNvPr id="7" name="Content Placeholder 6"/>
          <p:cNvSpPr>
            <a:spLocks noGrp="1"/>
          </p:cNvSpPr>
          <p:nvPr>
            <p:ph idx="1"/>
          </p:nvPr>
        </p:nvSpPr>
        <p:spPr/>
        <p:txBody>
          <a:bodyPr/>
          <a:lstStyle/>
          <a:p>
            <a:pPr algn="l"/>
            <a:r>
              <a:rPr lang="en-US" dirty="0" smtClean="0"/>
              <a:t>1)short duration of </a:t>
            </a:r>
            <a:r>
              <a:rPr lang="en-US" dirty="0" err="1" smtClean="0"/>
              <a:t>dysphagia</a:t>
            </a:r>
            <a:r>
              <a:rPr lang="en-US" dirty="0" smtClean="0"/>
              <a:t>.</a:t>
            </a:r>
          </a:p>
          <a:p>
            <a:pPr algn="l"/>
            <a:r>
              <a:rPr lang="en-US" smtClean="0"/>
              <a:t>2)significant weight </a:t>
            </a:r>
            <a:r>
              <a:rPr lang="en-US" dirty="0" smtClean="0"/>
              <a:t>loss.</a:t>
            </a:r>
          </a:p>
          <a:p>
            <a:pPr algn="l"/>
            <a:r>
              <a:rPr lang="en-US" dirty="0" smtClean="0"/>
              <a:t>3)age older than 60 years</a:t>
            </a:r>
            <a:endParaRPr lang="ar-IQ" dirty="0"/>
          </a:p>
        </p:txBody>
      </p:sp>
    </p:spTree>
    <p:extLst>
      <p:ext uri="{BB962C8B-B14F-4D97-AF65-F5344CB8AC3E}">
        <p14:creationId xmlns:p14="http://schemas.microsoft.com/office/powerpoint/2010/main" val="3640045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46" name="Picture 14" descr="presenter_and_screen_golden_miniature_350"/>
          <p:cNvPicPr>
            <a:picLocks noChangeAspect="1" noChangeArrowheads="1"/>
          </p:cNvPicPr>
          <p:nvPr/>
        </p:nvPicPr>
        <p:blipFill>
          <a:blip r:embed="rId3"/>
          <a:srcRect/>
          <a:stretch>
            <a:fillRect/>
          </a:stretch>
        </p:blipFill>
        <p:spPr bwMode="auto">
          <a:xfrm>
            <a:off x="1143000" y="228600"/>
            <a:ext cx="7239000" cy="6629400"/>
          </a:xfrm>
          <a:prstGeom prst="rect">
            <a:avLst/>
          </a:prstGeom>
          <a:solidFill>
            <a:srgbClr val="FF9900"/>
          </a:solidFill>
        </p:spPr>
      </p:pic>
      <p:sp>
        <p:nvSpPr>
          <p:cNvPr id="172052" name="Rectangle 20"/>
          <p:cNvSpPr>
            <a:spLocks noChangeArrowheads="1"/>
          </p:cNvSpPr>
          <p:nvPr/>
        </p:nvSpPr>
        <p:spPr bwMode="auto">
          <a:xfrm>
            <a:off x="0" y="6324600"/>
            <a:ext cx="1371600" cy="533400"/>
          </a:xfrm>
          <a:prstGeom prst="rect">
            <a:avLst/>
          </a:prstGeom>
          <a:solidFill>
            <a:schemeClr val="bg1"/>
          </a:solidFill>
          <a:ln w="9525">
            <a:noFill/>
            <a:miter lim="800000"/>
            <a:headEnd/>
            <a:tailEnd/>
          </a:ln>
          <a:effectLst/>
        </p:spPr>
        <p:txBody>
          <a:bodyPr wrap="none" anchor="ctr"/>
          <a:lstStyle/>
          <a:p>
            <a:endParaRPr lang="ar-IQ"/>
          </a:p>
        </p:txBody>
      </p:sp>
      <p:sp>
        <p:nvSpPr>
          <p:cNvPr id="172053" name="Text Box 21"/>
          <p:cNvSpPr txBox="1">
            <a:spLocks noChangeArrowheads="1"/>
          </p:cNvSpPr>
          <p:nvPr/>
        </p:nvSpPr>
        <p:spPr bwMode="auto">
          <a:xfrm>
            <a:off x="1524000" y="3336925"/>
            <a:ext cx="6705600" cy="3708708"/>
          </a:xfrm>
          <a:prstGeom prst="rect">
            <a:avLst/>
          </a:prstGeom>
          <a:noFill/>
          <a:ln w="9525">
            <a:solidFill>
              <a:schemeClr val="tx2">
                <a:lumMod val="60000"/>
                <a:lumOff val="40000"/>
              </a:schemeClr>
            </a:solidFill>
            <a:miter lim="800000"/>
            <a:headEnd/>
            <a:tailEnd/>
          </a:ln>
          <a:effectLst/>
        </p:spPr>
        <p:txBody>
          <a:bodyPr>
            <a:spAutoFit/>
          </a:bodyPr>
          <a:lstStyle/>
          <a:p>
            <a:pPr algn="ctr" rtl="0" eaLnBrk="0" hangingPunct="0">
              <a:spcBef>
                <a:spcPct val="50000"/>
              </a:spcBef>
            </a:pPr>
            <a:r>
              <a:rPr lang="en-US" sz="2400" b="1" dirty="0" smtClean="0">
                <a:solidFill>
                  <a:srgbClr val="990033"/>
                </a:solidFill>
                <a:latin typeface="Tahoma" pitchFamily="34" charset="0"/>
              </a:rPr>
              <a:t>THERAPEUTIC APPROACHES</a:t>
            </a:r>
          </a:p>
          <a:p>
            <a:pPr algn="ctr" rtl="0" eaLnBrk="0" hangingPunct="0">
              <a:spcBef>
                <a:spcPct val="50000"/>
              </a:spcBef>
            </a:pPr>
            <a:endParaRPr lang="en-US" sz="2400" b="1" dirty="0" smtClean="0">
              <a:solidFill>
                <a:srgbClr val="990033"/>
              </a:solidFill>
              <a:latin typeface="Tahoma" pitchFamily="34" charset="0"/>
            </a:endParaRPr>
          </a:p>
          <a:p>
            <a:pPr algn="l"/>
            <a:r>
              <a:rPr lang="en-US" sz="2800" dirty="0"/>
              <a:t>Four modalities</a:t>
            </a:r>
            <a:r>
              <a:rPr lang="en-US" sz="2400" dirty="0"/>
              <a:t>:</a:t>
            </a:r>
          </a:p>
          <a:p>
            <a:pPr algn="l"/>
            <a:r>
              <a:rPr lang="en-US" sz="2400" dirty="0"/>
              <a:t>• </a:t>
            </a:r>
            <a:r>
              <a:rPr lang="en-US" sz="2400" dirty="0">
                <a:latin typeface="Aharoni" pitchFamily="2" charset="-79"/>
                <a:cs typeface="Aharoni" pitchFamily="2" charset="-79"/>
              </a:rPr>
              <a:t>Pharmacotherapy</a:t>
            </a:r>
          </a:p>
          <a:p>
            <a:pPr algn="l"/>
            <a:r>
              <a:rPr lang="en-US" sz="2400" dirty="0">
                <a:latin typeface="Aharoni" pitchFamily="2" charset="-79"/>
                <a:cs typeface="Aharoni" pitchFamily="2" charset="-79"/>
              </a:rPr>
              <a:t>• </a:t>
            </a:r>
            <a:r>
              <a:rPr lang="en-US" sz="2400" dirty="0" err="1" smtClean="0">
                <a:latin typeface="Aharoni" pitchFamily="2" charset="-79"/>
                <a:cs typeface="Aharoni" pitchFamily="2" charset="-79"/>
              </a:rPr>
              <a:t>Botulinum</a:t>
            </a:r>
            <a:r>
              <a:rPr lang="en-US" sz="2400" dirty="0" smtClean="0">
                <a:latin typeface="Aharoni" pitchFamily="2" charset="-79"/>
                <a:cs typeface="Aharoni" pitchFamily="2" charset="-79"/>
              </a:rPr>
              <a:t> toxin</a:t>
            </a:r>
            <a:endParaRPr lang="en-US" sz="2400" dirty="0">
              <a:latin typeface="Aharoni" pitchFamily="2" charset="-79"/>
              <a:cs typeface="Aharoni" pitchFamily="2" charset="-79"/>
            </a:endParaRPr>
          </a:p>
          <a:p>
            <a:pPr algn="l"/>
            <a:r>
              <a:rPr lang="en-US" sz="2400" dirty="0">
                <a:latin typeface="Aharoni" pitchFamily="2" charset="-79"/>
                <a:cs typeface="Aharoni" pitchFamily="2" charset="-79"/>
              </a:rPr>
              <a:t>• Pneumatic dilation</a:t>
            </a:r>
          </a:p>
          <a:p>
            <a:pPr algn="l"/>
            <a:r>
              <a:rPr lang="en-US" sz="2400" dirty="0">
                <a:latin typeface="Aharoni" pitchFamily="2" charset="-79"/>
                <a:cs typeface="Aharoni" pitchFamily="2" charset="-79"/>
              </a:rPr>
              <a:t>• Surgical</a:t>
            </a:r>
            <a:endParaRPr lang="en-US" sz="2400" b="1" dirty="0" smtClean="0">
              <a:solidFill>
                <a:srgbClr val="990033"/>
              </a:solidFill>
              <a:latin typeface="Aharoni" pitchFamily="2" charset="-79"/>
              <a:cs typeface="Aharoni" pitchFamily="2" charset="-79"/>
            </a:endParaRPr>
          </a:p>
          <a:p>
            <a:pPr algn="ctr" rtl="0" eaLnBrk="0" hangingPunct="0">
              <a:spcBef>
                <a:spcPct val="50000"/>
              </a:spcBef>
            </a:pPr>
            <a:endParaRPr lang="en-US" sz="3400" dirty="0">
              <a:solidFill>
                <a:srgbClr val="FF9900"/>
              </a:solidFill>
              <a:latin typeface="Tahoma" pitchFamily="34" charset="0"/>
            </a:endParaRPr>
          </a:p>
        </p:txBody>
      </p:sp>
      <p:sp>
        <p:nvSpPr>
          <p:cNvPr id="172056" name="Text Box 24"/>
          <p:cNvSpPr txBox="1">
            <a:spLocks noChangeArrowheads="1"/>
          </p:cNvSpPr>
          <p:nvPr/>
        </p:nvSpPr>
        <p:spPr bwMode="auto">
          <a:xfrm>
            <a:off x="4191000" y="6172200"/>
            <a:ext cx="1447800" cy="274638"/>
          </a:xfrm>
          <a:prstGeom prst="rect">
            <a:avLst/>
          </a:prstGeom>
          <a:noFill/>
          <a:ln w="9525">
            <a:noFill/>
            <a:miter lim="800000"/>
            <a:headEnd/>
            <a:tailEnd/>
          </a:ln>
          <a:effectLst/>
        </p:spPr>
        <p:txBody>
          <a:bodyPr>
            <a:spAutoFit/>
          </a:bodyPr>
          <a:lstStyle/>
          <a:p>
            <a:pPr>
              <a:spcBef>
                <a:spcPct val="50000"/>
              </a:spcBef>
            </a:pPr>
            <a:endParaRPr lang="en-US" sz="1200" dirty="0"/>
          </a:p>
        </p:txBody>
      </p:sp>
    </p:spTree>
    <p:extLst>
      <p:ext uri="{BB962C8B-B14F-4D97-AF65-F5344CB8AC3E}">
        <p14:creationId xmlns:p14="http://schemas.microsoft.com/office/powerpoint/2010/main" val="29866018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42852"/>
            <a:ext cx="7239000" cy="714380"/>
          </a:xfrm>
        </p:spPr>
        <p:txBody>
          <a:bodyPr>
            <a:normAutofit/>
          </a:bodyPr>
          <a:lstStyle/>
          <a:p>
            <a:r>
              <a:rPr lang="en-US" dirty="0" smtClean="0"/>
              <a:t>Pharmacotherapy</a:t>
            </a:r>
            <a:endParaRPr lang="en-US" b="1" dirty="0"/>
          </a:p>
        </p:txBody>
      </p:sp>
      <p:sp>
        <p:nvSpPr>
          <p:cNvPr id="34819" name="Rectangle 3"/>
          <p:cNvSpPr>
            <a:spLocks noGrp="1" noChangeArrowheads="1"/>
          </p:cNvSpPr>
          <p:nvPr>
            <p:ph idx="1"/>
          </p:nvPr>
        </p:nvSpPr>
        <p:spPr>
          <a:xfrm>
            <a:off x="500034" y="785794"/>
            <a:ext cx="7315200" cy="5897568"/>
          </a:xfrm>
        </p:spPr>
        <p:txBody>
          <a:bodyPr>
            <a:normAutofit/>
          </a:bodyPr>
          <a:lstStyle/>
          <a:p>
            <a:pPr algn="l"/>
            <a:r>
              <a:rPr lang="en-US" b="1" dirty="0" smtClean="0"/>
              <a:t>– </a:t>
            </a:r>
            <a:r>
              <a:rPr lang="en-US" i="1" dirty="0" smtClean="0"/>
              <a:t>agents that relax SM and theoretically decrease LES pressure</a:t>
            </a:r>
            <a:r>
              <a:rPr lang="en-US" dirty="0" smtClean="0"/>
              <a:t>.</a:t>
            </a:r>
          </a:p>
          <a:p>
            <a:pPr algn="l"/>
            <a:r>
              <a:rPr lang="en-US" dirty="0" smtClean="0"/>
              <a:t>• Nitrates &amp; calcium channel blockers (CCB)</a:t>
            </a:r>
          </a:p>
          <a:p>
            <a:pPr algn="l"/>
            <a:r>
              <a:rPr lang="en-US" dirty="0" smtClean="0"/>
              <a:t>• Side effects such as headaches and peripheral edema are common.</a:t>
            </a:r>
          </a:p>
          <a:p>
            <a:pPr algn="l"/>
            <a:endParaRPr lang="en-US" dirty="0"/>
          </a:p>
        </p:txBody>
      </p:sp>
    </p:spTree>
    <p:extLst>
      <p:ext uri="{BB962C8B-B14F-4D97-AF65-F5344CB8AC3E}">
        <p14:creationId xmlns:p14="http://schemas.microsoft.com/office/powerpoint/2010/main" val="3050450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1"/>
              <a:t>BALLOON DILATATION</a:t>
            </a:r>
          </a:p>
        </p:txBody>
      </p:sp>
      <p:sp>
        <p:nvSpPr>
          <p:cNvPr id="48131" name="Rectangle 3"/>
          <p:cNvSpPr>
            <a:spLocks noGrp="1" noChangeArrowheads="1"/>
          </p:cNvSpPr>
          <p:nvPr>
            <p:ph type="body" sz="half" idx="1"/>
          </p:nvPr>
        </p:nvSpPr>
        <p:spPr>
          <a:xfrm>
            <a:off x="500034" y="1142984"/>
            <a:ext cx="7377113" cy="4525963"/>
          </a:xfrm>
        </p:spPr>
        <p:txBody>
          <a:bodyPr/>
          <a:lstStyle/>
          <a:p>
            <a:pPr>
              <a:buFontTx/>
              <a:buNone/>
            </a:pPr>
            <a:r>
              <a:rPr lang="en-US" sz="2800" dirty="0"/>
              <a:t>Weaken the LES by tearing its muscle fibers.</a:t>
            </a:r>
          </a:p>
        </p:txBody>
      </p:sp>
      <p:pic>
        <p:nvPicPr>
          <p:cNvPr id="48132" name="Picture 4" descr="esophagus"/>
          <p:cNvPicPr>
            <a:picLocks noGrp="1" noChangeAspect="1" noChangeArrowheads="1"/>
          </p:cNvPicPr>
          <p:nvPr>
            <p:ph sz="quarter" idx="2"/>
          </p:nvPr>
        </p:nvPicPr>
        <p:blipFill>
          <a:blip r:embed="rId2">
            <a:lum bright="-20000"/>
          </a:blip>
          <a:srcRect/>
          <a:stretch>
            <a:fillRect/>
          </a:stretch>
        </p:blipFill>
        <p:spPr>
          <a:xfrm>
            <a:off x="357158" y="1928802"/>
            <a:ext cx="7272338" cy="4681537"/>
          </a:xfrm>
          <a:noFill/>
          <a:ln/>
        </p:spPr>
      </p:pic>
    </p:spTree>
    <p:extLst>
      <p:ext uri="{BB962C8B-B14F-4D97-AF65-F5344CB8AC3E}">
        <p14:creationId xmlns:p14="http://schemas.microsoft.com/office/powerpoint/2010/main" val="3763558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b="1"/>
              <a:t>BOTULINUM TOXIN</a:t>
            </a:r>
          </a:p>
        </p:txBody>
      </p:sp>
      <p:sp>
        <p:nvSpPr>
          <p:cNvPr id="53251" name="Rectangle 3"/>
          <p:cNvSpPr>
            <a:spLocks noGrp="1" noChangeArrowheads="1"/>
          </p:cNvSpPr>
          <p:nvPr>
            <p:ph type="body" sz="half" idx="1"/>
          </p:nvPr>
        </p:nvSpPr>
        <p:spPr>
          <a:xfrm>
            <a:off x="1371600" y="1219200"/>
            <a:ext cx="5864225" cy="4946650"/>
          </a:xfrm>
        </p:spPr>
        <p:txBody>
          <a:bodyPr/>
          <a:lstStyle/>
          <a:p>
            <a:pPr>
              <a:lnSpc>
                <a:spcPct val="80000"/>
              </a:lnSpc>
            </a:pPr>
            <a:endParaRPr lang="en-US" sz="2800"/>
          </a:p>
          <a:p>
            <a:pPr>
              <a:lnSpc>
                <a:spcPct val="80000"/>
              </a:lnSpc>
            </a:pPr>
            <a:endParaRPr lang="en-US" sz="2800"/>
          </a:p>
          <a:p>
            <a:pPr>
              <a:lnSpc>
                <a:spcPct val="80000"/>
              </a:lnSpc>
              <a:buFontTx/>
              <a:buNone/>
            </a:pPr>
            <a:r>
              <a:rPr lang="en-US" sz="2800"/>
              <a:t>BTX reduce the LES pressure by selectively blocking the release of acetylcholine from presynaptic cholinergic nerve terminals in the myenteric plexus</a:t>
            </a:r>
          </a:p>
        </p:txBody>
      </p:sp>
      <p:pic>
        <p:nvPicPr>
          <p:cNvPr id="53253" name="Picture 5" descr="syringe"/>
          <p:cNvPicPr>
            <a:picLocks noGrp="1" noChangeAspect="1" noChangeArrowheads="1"/>
          </p:cNvPicPr>
          <p:nvPr>
            <p:ph sz="half" idx="2"/>
          </p:nvPr>
        </p:nvPicPr>
        <p:blipFill>
          <a:blip r:embed="rId2"/>
          <a:srcRect/>
          <a:stretch>
            <a:fillRect/>
          </a:stretch>
        </p:blipFill>
        <p:spPr>
          <a:xfrm>
            <a:off x="7667625" y="1773238"/>
            <a:ext cx="952500" cy="2520950"/>
          </a:xfrm>
          <a:noFill/>
          <a:ln/>
        </p:spPr>
      </p:pic>
    </p:spTree>
    <p:extLst>
      <p:ext uri="{BB962C8B-B14F-4D97-AF65-F5344CB8AC3E}">
        <p14:creationId xmlns:p14="http://schemas.microsoft.com/office/powerpoint/2010/main" val="3927355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fig"/>
          <p:cNvPicPr>
            <a:picLocks noChangeAspect="1" noChangeArrowheads="1"/>
          </p:cNvPicPr>
          <p:nvPr/>
        </p:nvPicPr>
        <p:blipFill>
          <a:blip r:embed="rId2"/>
          <a:srcRect/>
          <a:stretch>
            <a:fillRect/>
          </a:stretch>
        </p:blipFill>
        <p:spPr bwMode="auto">
          <a:xfrm>
            <a:off x="1476375" y="1484313"/>
            <a:ext cx="3333750" cy="2247900"/>
          </a:xfrm>
          <a:prstGeom prst="rect">
            <a:avLst/>
          </a:prstGeom>
          <a:noFill/>
        </p:spPr>
      </p:pic>
      <p:pic>
        <p:nvPicPr>
          <p:cNvPr id="95239" name="Picture 7" descr="fig"/>
          <p:cNvPicPr>
            <a:picLocks noChangeAspect="1" noChangeArrowheads="1"/>
          </p:cNvPicPr>
          <p:nvPr/>
        </p:nvPicPr>
        <p:blipFill>
          <a:blip r:embed="rId3"/>
          <a:srcRect/>
          <a:stretch>
            <a:fillRect/>
          </a:stretch>
        </p:blipFill>
        <p:spPr bwMode="auto">
          <a:xfrm>
            <a:off x="1547813" y="3933825"/>
            <a:ext cx="3333750" cy="2247900"/>
          </a:xfrm>
          <a:prstGeom prst="rect">
            <a:avLst/>
          </a:prstGeom>
          <a:noFill/>
        </p:spPr>
      </p:pic>
      <p:pic>
        <p:nvPicPr>
          <p:cNvPr id="95241" name="Picture 9" descr="fig"/>
          <p:cNvPicPr>
            <a:picLocks noChangeAspect="1" noChangeArrowheads="1"/>
          </p:cNvPicPr>
          <p:nvPr/>
        </p:nvPicPr>
        <p:blipFill>
          <a:blip r:embed="rId4"/>
          <a:srcRect/>
          <a:stretch>
            <a:fillRect/>
          </a:stretch>
        </p:blipFill>
        <p:spPr bwMode="auto">
          <a:xfrm>
            <a:off x="5076825" y="3933825"/>
            <a:ext cx="3333750" cy="2247900"/>
          </a:xfrm>
          <a:prstGeom prst="rect">
            <a:avLst/>
          </a:prstGeom>
          <a:noFill/>
        </p:spPr>
      </p:pic>
      <p:pic>
        <p:nvPicPr>
          <p:cNvPr id="95243" name="Picture 11" descr="fig"/>
          <p:cNvPicPr>
            <a:picLocks noChangeAspect="1" noChangeArrowheads="1"/>
          </p:cNvPicPr>
          <p:nvPr/>
        </p:nvPicPr>
        <p:blipFill>
          <a:blip r:embed="rId5"/>
          <a:srcRect/>
          <a:stretch>
            <a:fillRect/>
          </a:stretch>
        </p:blipFill>
        <p:spPr bwMode="auto">
          <a:xfrm>
            <a:off x="5003800" y="1484313"/>
            <a:ext cx="3333750" cy="2247900"/>
          </a:xfrm>
          <a:prstGeom prst="rect">
            <a:avLst/>
          </a:prstGeom>
          <a:noFill/>
        </p:spPr>
      </p:pic>
      <p:sp>
        <p:nvSpPr>
          <p:cNvPr id="95244" name="Rectangle 12"/>
          <p:cNvSpPr>
            <a:spLocks noGrp="1" noChangeArrowheads="1"/>
          </p:cNvSpPr>
          <p:nvPr>
            <p:ph type="title"/>
          </p:nvPr>
        </p:nvSpPr>
        <p:spPr/>
        <p:txBody>
          <a:bodyPr/>
          <a:lstStyle/>
          <a:p>
            <a:r>
              <a:rPr lang="en-US" dirty="0" smtClean="0"/>
              <a:t>Surgical </a:t>
            </a:r>
            <a:r>
              <a:rPr lang="en-US" dirty="0" err="1" smtClean="0"/>
              <a:t>myotomy</a:t>
            </a:r>
            <a:endParaRPr lang="en-US" b="1" dirty="0"/>
          </a:p>
        </p:txBody>
      </p:sp>
    </p:spTree>
    <p:extLst>
      <p:ext uri="{BB962C8B-B14F-4D97-AF65-F5344CB8AC3E}">
        <p14:creationId xmlns:p14="http://schemas.microsoft.com/office/powerpoint/2010/main" val="3413618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pPr>
              <a:lnSpc>
                <a:spcPct val="90000"/>
              </a:lnSpc>
              <a:buFontTx/>
              <a:buNone/>
            </a:pPr>
            <a:endParaRPr lang="en-US"/>
          </a:p>
          <a:p>
            <a:pPr>
              <a:lnSpc>
                <a:spcPct val="90000"/>
              </a:lnSpc>
              <a:buFontTx/>
              <a:buNone/>
            </a:pPr>
            <a:endParaRPr lang="en-US"/>
          </a:p>
          <a:p>
            <a:pPr>
              <a:lnSpc>
                <a:spcPct val="90000"/>
              </a:lnSpc>
              <a:buFontTx/>
              <a:buNone/>
            </a:pPr>
            <a:r>
              <a:rPr lang="en-US" b="1"/>
              <a:t>Achalasia</a:t>
            </a:r>
            <a:r>
              <a:rPr lang="en-US"/>
              <a:t> </a:t>
            </a:r>
            <a:r>
              <a:rPr lang="en-US" i="1"/>
              <a:t>("does not relax")</a:t>
            </a:r>
            <a:r>
              <a:rPr lang="en-US"/>
              <a:t> - </a:t>
            </a:r>
            <a:r>
              <a:rPr lang="en-US">
                <a:solidFill>
                  <a:srgbClr val="FF0000"/>
                </a:solidFill>
              </a:rPr>
              <a:t>loss of peristalsis</a:t>
            </a:r>
            <a:r>
              <a:rPr lang="en-US"/>
              <a:t> in the distal esophagus and a </a:t>
            </a:r>
            <a:r>
              <a:rPr lang="en-US">
                <a:solidFill>
                  <a:srgbClr val="FF0000"/>
                </a:solidFill>
              </a:rPr>
              <a:t>failure of LES relaxation</a:t>
            </a:r>
            <a:r>
              <a:rPr lang="en-US"/>
              <a:t>.</a:t>
            </a:r>
          </a:p>
          <a:p>
            <a:pPr>
              <a:lnSpc>
                <a:spcPct val="90000"/>
              </a:lnSpc>
            </a:pPr>
            <a:endParaRPr lang="en-US"/>
          </a:p>
        </p:txBody>
      </p:sp>
    </p:spTree>
    <p:extLst>
      <p:ext uri="{BB962C8B-B14F-4D97-AF65-F5344CB8AC3E}">
        <p14:creationId xmlns:p14="http://schemas.microsoft.com/office/powerpoint/2010/main" val="3121692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V="1">
            <a:off x="457200" y="274321"/>
            <a:ext cx="7239000" cy="45719"/>
          </a:xfrm>
        </p:spPr>
        <p:txBody>
          <a:bodyPr>
            <a:normAutofit fontScale="90000"/>
          </a:bodyPr>
          <a:lstStyle/>
          <a:p>
            <a:endParaRPr lang="ar-IQ" dirty="0"/>
          </a:p>
        </p:txBody>
      </p:sp>
      <p:sp>
        <p:nvSpPr>
          <p:cNvPr id="4" name="Content Placeholder 3"/>
          <p:cNvSpPr>
            <a:spLocks noGrp="1"/>
          </p:cNvSpPr>
          <p:nvPr>
            <p:ph idx="1"/>
          </p:nvPr>
        </p:nvSpPr>
        <p:spPr>
          <a:xfrm>
            <a:off x="457200" y="500042"/>
            <a:ext cx="8003232" cy="5955694"/>
          </a:xfrm>
        </p:spPr>
        <p:txBody>
          <a:bodyPr>
            <a:normAutofit/>
          </a:bodyPr>
          <a:lstStyle/>
          <a:p>
            <a:pPr algn="l" rtl="0"/>
            <a:r>
              <a:rPr lang="en-US" sz="2800" dirty="0" smtClean="0"/>
              <a:t>LES is weakened by cutting its muscle fibers down to mucosa</a:t>
            </a:r>
          </a:p>
          <a:p>
            <a:pPr algn="l" rtl="0"/>
            <a:r>
              <a:rPr lang="en-US" sz="2800" dirty="0" smtClean="0"/>
              <a:t>• First described by Ernest Heller in 1914. Originally</a:t>
            </a:r>
          </a:p>
          <a:p>
            <a:pPr algn="l" rtl="0"/>
            <a:r>
              <a:rPr lang="en-US" sz="2800" dirty="0" smtClean="0"/>
              <a:t>was of two </a:t>
            </a:r>
            <a:r>
              <a:rPr lang="en-US" sz="2800" dirty="0" err="1" smtClean="0"/>
              <a:t>myotomies</a:t>
            </a:r>
            <a:r>
              <a:rPr lang="en-US" sz="2800" dirty="0" smtClean="0"/>
              <a:t>: anterior and posterior.</a:t>
            </a:r>
          </a:p>
          <a:p>
            <a:pPr algn="l" rtl="0"/>
            <a:r>
              <a:rPr lang="en-US" sz="2800" dirty="0" smtClean="0"/>
              <a:t>• Modified Heller </a:t>
            </a:r>
            <a:r>
              <a:rPr lang="en-US" sz="2800" dirty="0" err="1" smtClean="0"/>
              <a:t>myotomy</a:t>
            </a:r>
            <a:r>
              <a:rPr lang="en-US" sz="2800" dirty="0" smtClean="0"/>
              <a:t> – anterior </a:t>
            </a:r>
            <a:r>
              <a:rPr lang="en-US" sz="2800" dirty="0" err="1" smtClean="0"/>
              <a:t>myotomy</a:t>
            </a:r>
            <a:r>
              <a:rPr lang="en-US" sz="2800" dirty="0" smtClean="0"/>
              <a:t>        ( </a:t>
            </a:r>
            <a:r>
              <a:rPr lang="en-US" sz="2800" dirty="0" err="1" smtClean="0"/>
              <a:t>Dor</a:t>
            </a:r>
            <a:r>
              <a:rPr lang="en-US" sz="2800" dirty="0" smtClean="0"/>
              <a:t> ).</a:t>
            </a:r>
          </a:p>
          <a:p>
            <a:pPr algn="l" rtl="0"/>
            <a:r>
              <a:rPr lang="en-US" sz="2800" dirty="0" smtClean="0"/>
              <a:t>• Excellent results have been reported in up to 95% of patients in select series.</a:t>
            </a:r>
          </a:p>
          <a:p>
            <a:pPr algn="l" rtl="0"/>
            <a:r>
              <a:rPr lang="en-US" sz="2800" dirty="0" smtClean="0"/>
              <a:t>• Traditionally accomplished by a transthoracic or </a:t>
            </a:r>
            <a:r>
              <a:rPr lang="en-US" sz="2800" dirty="0" err="1" smtClean="0"/>
              <a:t>transabdominal</a:t>
            </a:r>
            <a:r>
              <a:rPr lang="en-US" sz="2800" dirty="0" smtClean="0"/>
              <a:t> approach.</a:t>
            </a:r>
          </a:p>
        </p:txBody>
      </p:sp>
    </p:spTree>
    <p:extLst>
      <p:ext uri="{BB962C8B-B14F-4D97-AF65-F5344CB8AC3E}">
        <p14:creationId xmlns:p14="http://schemas.microsoft.com/office/powerpoint/2010/main" val="424499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NEOPLASMS OF THE OESOPHAGUS</a:t>
            </a:r>
            <a:endParaRPr lang="ar-IQ" dirty="0"/>
          </a:p>
        </p:txBody>
      </p:sp>
      <p:sp>
        <p:nvSpPr>
          <p:cNvPr id="3" name="عنصر نائب للمحتوى 2"/>
          <p:cNvSpPr>
            <a:spLocks noGrp="1"/>
          </p:cNvSpPr>
          <p:nvPr>
            <p:ph idx="1"/>
          </p:nvPr>
        </p:nvSpPr>
        <p:spPr/>
        <p:txBody>
          <a:bodyPr>
            <a:normAutofit/>
          </a:bodyPr>
          <a:lstStyle/>
          <a:p>
            <a:pPr algn="l" rtl="0"/>
            <a:r>
              <a:rPr lang="en-US" dirty="0"/>
              <a:t>Benign </a:t>
            </a:r>
            <a:r>
              <a:rPr lang="en-US" dirty="0" err="1"/>
              <a:t>tumours</a:t>
            </a:r>
            <a:endParaRPr lang="en-US" dirty="0"/>
          </a:p>
          <a:p>
            <a:pPr algn="l" rtl="0"/>
            <a:r>
              <a:rPr lang="en-US" dirty="0"/>
              <a:t>Benign </a:t>
            </a:r>
            <a:r>
              <a:rPr lang="en-US" dirty="0" err="1"/>
              <a:t>tumours</a:t>
            </a:r>
            <a:r>
              <a:rPr lang="en-US" dirty="0"/>
              <a:t> of the </a:t>
            </a:r>
            <a:r>
              <a:rPr lang="en-US" dirty="0" err="1"/>
              <a:t>oesophagus</a:t>
            </a:r>
            <a:r>
              <a:rPr lang="en-US" dirty="0"/>
              <a:t> are relatively rare. </a:t>
            </a:r>
            <a:r>
              <a:rPr lang="en-US" dirty="0" smtClean="0"/>
              <a:t>True </a:t>
            </a:r>
            <a:r>
              <a:rPr lang="en-US" dirty="0" err="1" smtClean="0"/>
              <a:t>papillomas</a:t>
            </a:r>
            <a:r>
              <a:rPr lang="en-US" dirty="0"/>
              <a:t>, adenomas and hyperplastic polyps do occur, </a:t>
            </a:r>
            <a:r>
              <a:rPr lang="en-US" dirty="0" smtClean="0"/>
              <a:t>but the </a:t>
            </a:r>
            <a:r>
              <a:rPr lang="en-US" dirty="0"/>
              <a:t>majority of ‘benign’ </a:t>
            </a:r>
            <a:r>
              <a:rPr lang="en-US" dirty="0" err="1"/>
              <a:t>tumours</a:t>
            </a:r>
            <a:r>
              <a:rPr lang="en-US" dirty="0"/>
              <a:t> are not epithelial in origin </a:t>
            </a:r>
            <a:r>
              <a:rPr lang="en-US" dirty="0" smtClean="0"/>
              <a:t>and arise </a:t>
            </a:r>
            <a:r>
              <a:rPr lang="en-US" dirty="0"/>
              <a:t>from other layers of the </a:t>
            </a:r>
            <a:r>
              <a:rPr lang="en-US" dirty="0" err="1"/>
              <a:t>oesophageal</a:t>
            </a:r>
            <a:r>
              <a:rPr lang="en-US" dirty="0"/>
              <a:t> wall (</a:t>
            </a:r>
            <a:r>
              <a:rPr lang="en-US" dirty="0" smtClean="0"/>
              <a:t>gastrointestinal stromal </a:t>
            </a:r>
            <a:r>
              <a:rPr lang="en-US" dirty="0" err="1"/>
              <a:t>tumour</a:t>
            </a:r>
            <a:r>
              <a:rPr lang="en-US" dirty="0"/>
              <a:t> (GIST), </a:t>
            </a:r>
            <a:r>
              <a:rPr lang="en-US" dirty="0" err="1"/>
              <a:t>lipoma</a:t>
            </a:r>
            <a:r>
              <a:rPr lang="en-US" dirty="0"/>
              <a:t>, granular cell </a:t>
            </a:r>
            <a:r>
              <a:rPr lang="en-US" dirty="0" err="1"/>
              <a:t>tumour</a:t>
            </a:r>
            <a:r>
              <a:rPr lang="en-US" dirty="0" smtClean="0"/>
              <a:t>).</a:t>
            </a:r>
          </a:p>
          <a:p>
            <a:pPr algn="l" rtl="0"/>
            <a:r>
              <a:rPr lang="en-US" dirty="0" smtClean="0"/>
              <a:t> Most benign </a:t>
            </a:r>
            <a:r>
              <a:rPr lang="en-US" dirty="0" err="1"/>
              <a:t>oesophageal</a:t>
            </a:r>
            <a:r>
              <a:rPr lang="en-US" dirty="0"/>
              <a:t> </a:t>
            </a:r>
            <a:r>
              <a:rPr lang="en-US" dirty="0" err="1"/>
              <a:t>tumours</a:t>
            </a:r>
            <a:r>
              <a:rPr lang="en-US" dirty="0"/>
              <a:t> are small and asymptomatic, </a:t>
            </a:r>
            <a:r>
              <a:rPr lang="en-US" dirty="0" smtClean="0"/>
              <a:t>and even </a:t>
            </a:r>
            <a:r>
              <a:rPr lang="en-US" dirty="0"/>
              <a:t>a large benign </a:t>
            </a:r>
            <a:r>
              <a:rPr lang="en-US" dirty="0" err="1"/>
              <a:t>tumour</a:t>
            </a:r>
            <a:r>
              <a:rPr lang="en-US" dirty="0"/>
              <a:t> may cause only mild symptoms</a:t>
            </a:r>
            <a:endParaRPr lang="ar-IQ" dirty="0"/>
          </a:p>
        </p:txBody>
      </p:sp>
    </p:spTree>
    <p:extLst>
      <p:ext uri="{BB962C8B-B14F-4D97-AF65-F5344CB8AC3E}">
        <p14:creationId xmlns:p14="http://schemas.microsoft.com/office/powerpoint/2010/main" val="747394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Malignant esophageal </a:t>
            </a:r>
            <a:r>
              <a:rPr lang="en-US" dirty="0"/>
              <a:t>Tumors</a:t>
            </a:r>
            <a:endParaRPr lang="ar-JO" dirty="0"/>
          </a:p>
        </p:txBody>
      </p:sp>
      <p:sp>
        <p:nvSpPr>
          <p:cNvPr id="3" name="عنصر نائب للمحتوى 2"/>
          <p:cNvSpPr>
            <a:spLocks noGrp="1"/>
          </p:cNvSpPr>
          <p:nvPr>
            <p:ph idx="1"/>
          </p:nvPr>
        </p:nvSpPr>
        <p:spPr/>
        <p:txBody>
          <a:bodyPr>
            <a:normAutofit fontScale="85000" lnSpcReduction="10000"/>
          </a:bodyPr>
          <a:lstStyle/>
          <a:p>
            <a:pPr algn="l" rtl="0"/>
            <a:r>
              <a:rPr lang="en-US" dirty="0"/>
              <a:t>The vast majority of esophageal </a:t>
            </a:r>
            <a:r>
              <a:rPr lang="en-US" dirty="0" smtClean="0"/>
              <a:t>cancers are epithelial and </a:t>
            </a:r>
            <a:r>
              <a:rPr lang="en-US" dirty="0"/>
              <a:t>fall into one </a:t>
            </a:r>
            <a:r>
              <a:rPr lang="en-US" dirty="0" smtClean="0"/>
              <a:t>of two types:</a:t>
            </a:r>
          </a:p>
          <a:p>
            <a:pPr marL="0" indent="0" algn="l" rtl="0">
              <a:buNone/>
            </a:pPr>
            <a:r>
              <a:rPr lang="en-US" dirty="0" smtClean="0"/>
              <a:t>1- adenocarcinoma </a:t>
            </a:r>
          </a:p>
          <a:p>
            <a:pPr marL="0" indent="0" algn="l" rtl="0">
              <a:buNone/>
            </a:pPr>
            <a:r>
              <a:rPr lang="en-US" dirty="0" smtClean="0"/>
              <a:t>2- squamous </a:t>
            </a:r>
            <a:r>
              <a:rPr lang="en-US" dirty="0"/>
              <a:t>cell </a:t>
            </a:r>
            <a:r>
              <a:rPr lang="en-US" dirty="0" smtClean="0"/>
              <a:t>carcinoma.</a:t>
            </a:r>
          </a:p>
          <a:p>
            <a:pPr marL="0" indent="0" algn="l" rtl="0">
              <a:buNone/>
            </a:pPr>
            <a:r>
              <a:rPr lang="en-US" dirty="0"/>
              <a:t>Squamous cell carcinoma generally affects the upper</a:t>
            </a:r>
          </a:p>
          <a:p>
            <a:pPr marL="0" indent="0" algn="l" rtl="0">
              <a:buNone/>
            </a:pPr>
            <a:r>
              <a:rPr lang="en-US" dirty="0"/>
              <a:t>two-thirds of the </a:t>
            </a:r>
            <a:r>
              <a:rPr lang="en-US" dirty="0" err="1"/>
              <a:t>oesophagus</a:t>
            </a:r>
            <a:r>
              <a:rPr lang="en-US" dirty="0"/>
              <a:t> and adenocarcinoma the </a:t>
            </a:r>
            <a:r>
              <a:rPr lang="en-US" dirty="0" smtClean="0"/>
              <a:t>lower one-third</a:t>
            </a:r>
            <a:r>
              <a:rPr lang="en-US" dirty="0"/>
              <a:t>. Worldwide, squamous cell cancer is most common,</a:t>
            </a:r>
          </a:p>
          <a:p>
            <a:pPr marL="0" indent="0" algn="l" rtl="0">
              <a:buNone/>
            </a:pPr>
            <a:r>
              <a:rPr lang="en-US" dirty="0"/>
              <a:t>but adenocarcinoma predominates in the West and is </a:t>
            </a:r>
            <a:r>
              <a:rPr lang="en-US" dirty="0" smtClean="0"/>
              <a:t>increasing in incidence.</a:t>
            </a:r>
            <a:endParaRPr lang="ar-JO" dirty="0"/>
          </a:p>
        </p:txBody>
      </p:sp>
    </p:spTree>
    <p:extLst>
      <p:ext uri="{BB962C8B-B14F-4D97-AF65-F5344CB8AC3E}">
        <p14:creationId xmlns:p14="http://schemas.microsoft.com/office/powerpoint/2010/main" val="2884816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Adenocarcinoma</a:t>
            </a:r>
            <a:endParaRPr lang="ar-JO" dirty="0"/>
          </a:p>
        </p:txBody>
      </p:sp>
      <p:sp>
        <p:nvSpPr>
          <p:cNvPr id="3" name="عنصر نائب للمحتوى 2"/>
          <p:cNvSpPr>
            <a:spLocks noGrp="1"/>
          </p:cNvSpPr>
          <p:nvPr>
            <p:ph idx="1"/>
          </p:nvPr>
        </p:nvSpPr>
        <p:spPr/>
        <p:txBody>
          <a:bodyPr>
            <a:normAutofit fontScale="77500" lnSpcReduction="20000"/>
          </a:bodyPr>
          <a:lstStyle/>
          <a:p>
            <a:pPr algn="l" rtl="0"/>
            <a:r>
              <a:rPr lang="en-US" dirty="0"/>
              <a:t>Most esophageal adenocarcinomas arise from </a:t>
            </a:r>
            <a:r>
              <a:rPr lang="en-US" dirty="0" smtClean="0"/>
              <a:t>Barrett esophagus.</a:t>
            </a:r>
          </a:p>
          <a:p>
            <a:pPr algn="l" rtl="0"/>
            <a:r>
              <a:rPr lang="en-US" dirty="0"/>
              <a:t>increased rates of </a:t>
            </a:r>
            <a:r>
              <a:rPr lang="en-US" dirty="0" smtClean="0"/>
              <a:t>esophageal adenocarcinoma</a:t>
            </a:r>
          </a:p>
          <a:p>
            <a:pPr marL="0" indent="0" algn="l" rtl="0">
              <a:buNone/>
            </a:pPr>
            <a:endParaRPr lang="en-US" dirty="0" smtClean="0"/>
          </a:p>
          <a:p>
            <a:pPr marL="0" indent="0" algn="l" rtl="0">
              <a:buNone/>
            </a:pPr>
            <a:r>
              <a:rPr lang="en-US" b="1" dirty="0"/>
              <a:t>risk </a:t>
            </a:r>
            <a:r>
              <a:rPr lang="en-US" b="1" dirty="0" smtClean="0"/>
              <a:t>factors</a:t>
            </a:r>
            <a:r>
              <a:rPr lang="en-US" dirty="0" smtClean="0"/>
              <a:t>:</a:t>
            </a:r>
          </a:p>
          <a:p>
            <a:pPr marL="0" indent="0" algn="l" rtl="0">
              <a:buNone/>
            </a:pPr>
            <a:r>
              <a:rPr lang="en-US" dirty="0" smtClean="0"/>
              <a:t>- </a:t>
            </a:r>
            <a:r>
              <a:rPr lang="en-US" dirty="0" err="1" smtClean="0"/>
              <a:t>gastroesophageal</a:t>
            </a:r>
            <a:r>
              <a:rPr lang="en-US" dirty="0" smtClean="0"/>
              <a:t> reflux/Barrett </a:t>
            </a:r>
            <a:r>
              <a:rPr lang="en-US" dirty="0"/>
              <a:t>esophagus</a:t>
            </a:r>
            <a:endParaRPr lang="en-US" dirty="0" smtClean="0"/>
          </a:p>
          <a:p>
            <a:pPr marL="0" indent="0" algn="l" rtl="0">
              <a:buNone/>
            </a:pPr>
            <a:r>
              <a:rPr lang="en-US" dirty="0" smtClean="0"/>
              <a:t>- tobacco </a:t>
            </a:r>
            <a:r>
              <a:rPr lang="en-US" dirty="0"/>
              <a:t>use </a:t>
            </a:r>
          </a:p>
          <a:p>
            <a:pPr marL="0" indent="0" algn="l" rtl="0">
              <a:buNone/>
            </a:pPr>
            <a:r>
              <a:rPr lang="en-US" dirty="0" smtClean="0"/>
              <a:t>- Exposure to radiation</a:t>
            </a:r>
          </a:p>
          <a:p>
            <a:pPr marL="0" indent="0" algn="l" rtl="0">
              <a:buNone/>
            </a:pPr>
            <a:endParaRPr lang="en-US" dirty="0" smtClean="0"/>
          </a:p>
          <a:p>
            <a:pPr marL="0" indent="0" algn="l" rtl="0">
              <a:buNone/>
            </a:pPr>
            <a:r>
              <a:rPr lang="en-US" dirty="0"/>
              <a:t>risk is reduced </a:t>
            </a:r>
            <a:r>
              <a:rPr lang="en-US" dirty="0" smtClean="0"/>
              <a:t>by:</a:t>
            </a:r>
          </a:p>
          <a:p>
            <a:pPr marL="0" indent="0" algn="l" rtl="0">
              <a:buNone/>
            </a:pPr>
            <a:r>
              <a:rPr lang="en-US" dirty="0" smtClean="0"/>
              <a:t>- diets rich in </a:t>
            </a:r>
            <a:r>
              <a:rPr lang="en-US" dirty="0"/>
              <a:t>fresh fruits and vegetables. </a:t>
            </a:r>
            <a:endParaRPr lang="en-US" dirty="0" smtClean="0"/>
          </a:p>
          <a:p>
            <a:pPr marL="0" indent="0" algn="l" rtl="0">
              <a:buNone/>
            </a:pPr>
            <a:r>
              <a:rPr lang="en-US" dirty="0" smtClean="0"/>
              <a:t>- Some </a:t>
            </a:r>
            <a:r>
              <a:rPr lang="en-US" dirty="0"/>
              <a:t>serotypes of </a:t>
            </a:r>
            <a:r>
              <a:rPr lang="en-US" dirty="0" smtClean="0"/>
              <a:t>Helicobacter pylori</a:t>
            </a:r>
            <a:endParaRPr lang="ar-JO" dirty="0"/>
          </a:p>
        </p:txBody>
      </p:sp>
    </p:spTree>
    <p:extLst>
      <p:ext uri="{BB962C8B-B14F-4D97-AF65-F5344CB8AC3E}">
        <p14:creationId xmlns:p14="http://schemas.microsoft.com/office/powerpoint/2010/main" val="285023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lnSpcReduction="10000"/>
          </a:bodyPr>
          <a:lstStyle/>
          <a:p>
            <a:pPr algn="l" rtl="0"/>
            <a:r>
              <a:rPr lang="en-US" dirty="0"/>
              <a:t>occurs most frequently </a:t>
            </a:r>
            <a:r>
              <a:rPr lang="en-US" dirty="0" smtClean="0"/>
              <a:t>in Caucasians </a:t>
            </a:r>
            <a:r>
              <a:rPr lang="en-US" dirty="0"/>
              <a:t>and shows a strong gender bias, being </a:t>
            </a:r>
            <a:r>
              <a:rPr lang="en-US" dirty="0" smtClean="0"/>
              <a:t>sevenfold more </a:t>
            </a:r>
            <a:r>
              <a:rPr lang="en-US" dirty="0"/>
              <a:t>common in men</a:t>
            </a:r>
            <a:r>
              <a:rPr lang="en-US" dirty="0" smtClean="0"/>
              <a:t>.</a:t>
            </a:r>
          </a:p>
          <a:p>
            <a:pPr algn="l" rtl="0"/>
            <a:endParaRPr lang="en-US" dirty="0"/>
          </a:p>
          <a:p>
            <a:pPr algn="l" rtl="0"/>
            <a:r>
              <a:rPr lang="en-US" b="1" dirty="0" smtClean="0"/>
              <a:t>Pathogenesis</a:t>
            </a:r>
            <a:r>
              <a:rPr lang="en-US" dirty="0" smtClean="0"/>
              <a:t>: Molecular </a:t>
            </a:r>
            <a:r>
              <a:rPr lang="en-US" dirty="0"/>
              <a:t>studies suggest that the </a:t>
            </a:r>
            <a:r>
              <a:rPr lang="en-US" dirty="0" smtClean="0"/>
              <a:t>progression of </a:t>
            </a:r>
            <a:r>
              <a:rPr lang="en-US" dirty="0"/>
              <a:t>Barrett esophagus </a:t>
            </a:r>
            <a:r>
              <a:rPr lang="en-US" dirty="0" smtClean="0"/>
              <a:t>to adenocarcinoma occurs over </a:t>
            </a:r>
            <a:r>
              <a:rPr lang="en-US" dirty="0"/>
              <a:t>an </a:t>
            </a:r>
            <a:r>
              <a:rPr lang="en-US" dirty="0" smtClean="0"/>
              <a:t>extended period </a:t>
            </a:r>
            <a:r>
              <a:rPr lang="en-US" dirty="0"/>
              <a:t>through the stepwise </a:t>
            </a:r>
            <a:r>
              <a:rPr lang="en-US" dirty="0" smtClean="0"/>
              <a:t>acquisition of </a:t>
            </a:r>
            <a:r>
              <a:rPr lang="en-US" dirty="0"/>
              <a:t>genetic and epigenetic changes.</a:t>
            </a:r>
            <a:endParaRPr lang="ar-JO" dirty="0"/>
          </a:p>
        </p:txBody>
      </p:sp>
    </p:spTree>
    <p:extLst>
      <p:ext uri="{BB962C8B-B14F-4D97-AF65-F5344CB8AC3E}">
        <p14:creationId xmlns:p14="http://schemas.microsoft.com/office/powerpoint/2010/main" val="3521333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92500"/>
          </a:bodyPr>
          <a:lstStyle/>
          <a:p>
            <a:pPr algn="l" rtl="0"/>
            <a:r>
              <a:rPr lang="en-US" dirty="0"/>
              <a:t>Clinical </a:t>
            </a:r>
            <a:r>
              <a:rPr lang="en-US" dirty="0" smtClean="0"/>
              <a:t>Features:</a:t>
            </a:r>
          </a:p>
          <a:p>
            <a:pPr marL="0" indent="0" algn="l" rtl="0">
              <a:buNone/>
            </a:pPr>
            <a:r>
              <a:rPr lang="en-US" dirty="0"/>
              <a:t>pain or difficulty in swallowing, progressive</a:t>
            </a:r>
          </a:p>
          <a:p>
            <a:pPr marL="0" indent="0" algn="l" rtl="0">
              <a:buNone/>
            </a:pPr>
            <a:r>
              <a:rPr lang="en-US" dirty="0"/>
              <a:t>weight loss, hematemesis, chest pain, or </a:t>
            </a:r>
            <a:r>
              <a:rPr lang="en-US" dirty="0" smtClean="0"/>
              <a:t>vomiting.</a:t>
            </a:r>
          </a:p>
          <a:p>
            <a:pPr marL="0" indent="0" algn="l" rtl="0">
              <a:buNone/>
            </a:pPr>
            <a:r>
              <a:rPr lang="en-US" dirty="0"/>
              <a:t>occasionally discovered in evaluation of GERD or</a:t>
            </a:r>
          </a:p>
          <a:p>
            <a:pPr marL="0" indent="0" algn="l" rtl="0">
              <a:buNone/>
            </a:pPr>
            <a:r>
              <a:rPr lang="en-US" dirty="0"/>
              <a:t>surveillance of Barrett </a:t>
            </a:r>
            <a:r>
              <a:rPr lang="en-US" dirty="0" smtClean="0"/>
              <a:t>esophagus.</a:t>
            </a:r>
          </a:p>
          <a:p>
            <a:pPr marL="0" indent="0" algn="l" rtl="0">
              <a:buNone/>
            </a:pPr>
            <a:endParaRPr lang="en-US" dirty="0"/>
          </a:p>
          <a:p>
            <a:pPr marL="0" indent="0" algn="l" rtl="0">
              <a:buNone/>
            </a:pPr>
            <a:r>
              <a:rPr lang="en-US" dirty="0"/>
              <a:t>As a result of the </a:t>
            </a:r>
            <a:r>
              <a:rPr lang="en-US" dirty="0" smtClean="0"/>
              <a:t>advanced stage </a:t>
            </a:r>
            <a:r>
              <a:rPr lang="en-US" dirty="0"/>
              <a:t>at </a:t>
            </a:r>
            <a:r>
              <a:rPr lang="en-US" dirty="0" smtClean="0"/>
              <a:t>diagnosis, overall </a:t>
            </a:r>
            <a:r>
              <a:rPr lang="en-US" dirty="0"/>
              <a:t>5-year survival is less than 25%.</a:t>
            </a:r>
            <a:endParaRPr lang="ar-JO" dirty="0"/>
          </a:p>
        </p:txBody>
      </p:sp>
    </p:spTree>
    <p:extLst>
      <p:ext uri="{BB962C8B-B14F-4D97-AF65-F5344CB8AC3E}">
        <p14:creationId xmlns:p14="http://schemas.microsoft.com/office/powerpoint/2010/main" val="664270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Squamous Cell Carcinoma</a:t>
            </a:r>
            <a:endParaRPr lang="ar-JO" dirty="0"/>
          </a:p>
        </p:txBody>
      </p:sp>
      <p:sp>
        <p:nvSpPr>
          <p:cNvPr id="3" name="عنصر نائب للمحتوى 2"/>
          <p:cNvSpPr>
            <a:spLocks noGrp="1"/>
          </p:cNvSpPr>
          <p:nvPr>
            <p:ph idx="1"/>
          </p:nvPr>
        </p:nvSpPr>
        <p:spPr/>
        <p:txBody>
          <a:bodyPr>
            <a:noAutofit/>
          </a:bodyPr>
          <a:lstStyle/>
          <a:p>
            <a:pPr algn="l" rtl="0"/>
            <a:r>
              <a:rPr lang="en-US" sz="2000" dirty="0"/>
              <a:t>Risk factors </a:t>
            </a:r>
            <a:r>
              <a:rPr lang="en-US" sz="2000" dirty="0" smtClean="0"/>
              <a:t>include:</a:t>
            </a:r>
            <a:endParaRPr lang="en-US" sz="2000" dirty="0"/>
          </a:p>
          <a:p>
            <a:pPr marL="0" indent="0" algn="l" rtl="0">
              <a:buNone/>
            </a:pPr>
            <a:r>
              <a:rPr lang="en-US" sz="2000" dirty="0"/>
              <a:t>alcohol and tobacco use (</a:t>
            </a:r>
            <a:r>
              <a:rPr lang="en-US" sz="2000" dirty="0" smtClean="0"/>
              <a:t>polycyclic </a:t>
            </a:r>
            <a:r>
              <a:rPr lang="en-US" sz="2000" dirty="0"/>
              <a:t>hydrocarbons, </a:t>
            </a:r>
            <a:r>
              <a:rPr lang="en-US" sz="2000" dirty="0" smtClean="0"/>
              <a:t>nitrosamines)</a:t>
            </a:r>
            <a:endParaRPr lang="en-US" sz="2000" dirty="0"/>
          </a:p>
          <a:p>
            <a:pPr marL="0" indent="0" algn="l" rtl="0">
              <a:buNone/>
            </a:pPr>
            <a:r>
              <a:rPr lang="en-US" sz="2000" dirty="0" smtClean="0"/>
              <a:t>Poverty</a:t>
            </a:r>
          </a:p>
          <a:p>
            <a:pPr marL="0" indent="0" algn="l" rtl="0">
              <a:buNone/>
            </a:pPr>
            <a:r>
              <a:rPr lang="en-US" sz="2000" dirty="0" smtClean="0"/>
              <a:t>caustic </a:t>
            </a:r>
            <a:r>
              <a:rPr lang="en-US" sz="2000" dirty="0"/>
              <a:t>esophageal </a:t>
            </a:r>
            <a:r>
              <a:rPr lang="en-US" sz="2000" dirty="0" smtClean="0"/>
              <a:t>injury</a:t>
            </a:r>
            <a:endParaRPr lang="en-US" sz="2000" dirty="0"/>
          </a:p>
          <a:p>
            <a:pPr marL="0" indent="0" algn="l" rtl="0">
              <a:buNone/>
            </a:pPr>
            <a:r>
              <a:rPr lang="en-US" sz="2000" dirty="0" smtClean="0"/>
              <a:t>Achalasia</a:t>
            </a:r>
          </a:p>
          <a:p>
            <a:pPr marL="0" indent="0" algn="l" rtl="0">
              <a:buNone/>
            </a:pPr>
            <a:r>
              <a:rPr lang="en-US" sz="2000" dirty="0" smtClean="0"/>
              <a:t>Plummer-Vinson syndrome</a:t>
            </a:r>
          </a:p>
          <a:p>
            <a:pPr marL="0" indent="0" algn="l" rtl="0">
              <a:buNone/>
            </a:pPr>
            <a:r>
              <a:rPr lang="en-US" sz="2000" dirty="0" smtClean="0"/>
              <a:t>diets that are </a:t>
            </a:r>
            <a:r>
              <a:rPr lang="en-US" sz="2000" dirty="0"/>
              <a:t>deficient in fruits or </a:t>
            </a:r>
            <a:r>
              <a:rPr lang="en-US" sz="2000" dirty="0" smtClean="0"/>
              <a:t>vegetables</a:t>
            </a:r>
          </a:p>
          <a:p>
            <a:pPr marL="0" indent="0" algn="l" rtl="0">
              <a:buNone/>
            </a:pPr>
            <a:r>
              <a:rPr lang="en-US" sz="2000" dirty="0" smtClean="0"/>
              <a:t>frequent consumption of </a:t>
            </a:r>
            <a:r>
              <a:rPr lang="en-US" sz="2000" dirty="0"/>
              <a:t>very hot </a:t>
            </a:r>
            <a:r>
              <a:rPr lang="en-US" sz="2000" dirty="0" smtClean="0"/>
              <a:t>beverages</a:t>
            </a:r>
          </a:p>
          <a:p>
            <a:pPr marL="0" indent="0" algn="l" rtl="0">
              <a:buNone/>
            </a:pPr>
            <a:r>
              <a:rPr lang="en-US" sz="2000" dirty="0" smtClean="0"/>
              <a:t>Previous </a:t>
            </a:r>
            <a:r>
              <a:rPr lang="en-US" sz="2000" dirty="0"/>
              <a:t>radiation to </a:t>
            </a:r>
            <a:r>
              <a:rPr lang="en-US" sz="2000" dirty="0" smtClean="0"/>
              <a:t>the mediastinum </a:t>
            </a:r>
          </a:p>
          <a:p>
            <a:pPr marL="0" indent="0" algn="l" rtl="0">
              <a:buNone/>
            </a:pPr>
            <a:r>
              <a:rPr lang="en-US" sz="2000" dirty="0" smtClean="0"/>
              <a:t>Human papilloma virus </a:t>
            </a:r>
            <a:r>
              <a:rPr lang="en-US" sz="2000" dirty="0"/>
              <a:t>infection has also been implicated </a:t>
            </a:r>
            <a:r>
              <a:rPr lang="en-US" sz="2000" dirty="0" smtClean="0"/>
              <a:t>in esophageal </a:t>
            </a:r>
            <a:r>
              <a:rPr lang="en-US" sz="2000" dirty="0"/>
              <a:t>squamous cell carcinoma in high-risk </a:t>
            </a:r>
            <a:r>
              <a:rPr lang="en-US" sz="2000" dirty="0" smtClean="0"/>
              <a:t>areas</a:t>
            </a:r>
          </a:p>
          <a:p>
            <a:pPr marL="0" indent="0" algn="l" rtl="0">
              <a:buNone/>
            </a:pPr>
            <a:r>
              <a:rPr lang="en-US" sz="2000" dirty="0" smtClean="0"/>
              <a:t>Fungus contaminated foods.</a:t>
            </a:r>
          </a:p>
          <a:p>
            <a:pPr marL="0" indent="0" algn="l" rtl="0">
              <a:buNone/>
            </a:pPr>
            <a:r>
              <a:rPr lang="en-US" sz="2000" dirty="0"/>
              <a:t>occurs in adults older than age 45 and affects males </a:t>
            </a:r>
            <a:r>
              <a:rPr lang="en-US" sz="2000" dirty="0" smtClean="0"/>
              <a:t>four times </a:t>
            </a:r>
            <a:r>
              <a:rPr lang="en-US" sz="2000" dirty="0"/>
              <a:t>more frequently than </a:t>
            </a:r>
            <a:r>
              <a:rPr lang="en-US" sz="2000" dirty="0" smtClean="0"/>
              <a:t>females.</a:t>
            </a:r>
            <a:endParaRPr lang="ar-JO" sz="2000" dirty="0"/>
          </a:p>
        </p:txBody>
      </p:sp>
    </p:spTree>
    <p:extLst>
      <p:ext uri="{BB962C8B-B14F-4D97-AF65-F5344CB8AC3E}">
        <p14:creationId xmlns:p14="http://schemas.microsoft.com/office/powerpoint/2010/main" val="1492718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85000" lnSpcReduction="20000"/>
          </a:bodyPr>
          <a:lstStyle/>
          <a:p>
            <a:pPr algn="l" rtl="0"/>
            <a:r>
              <a:rPr lang="en-US" dirty="0"/>
              <a:t>Clinical </a:t>
            </a:r>
            <a:r>
              <a:rPr lang="en-US" dirty="0" smtClean="0"/>
              <a:t>Features:</a:t>
            </a:r>
          </a:p>
          <a:p>
            <a:pPr marL="0" indent="0" algn="l" rtl="0">
              <a:buNone/>
            </a:pPr>
            <a:r>
              <a:rPr lang="en-US" dirty="0" smtClean="0"/>
              <a:t>- The onset of esophageal squamous cell carcinoma is insidious and it most commonly presents with dysphagia, odynophagia (pain on swallowing), or obstruction.</a:t>
            </a:r>
          </a:p>
          <a:p>
            <a:pPr marL="0" indent="0" algn="l" rtl="0">
              <a:buNone/>
            </a:pPr>
            <a:r>
              <a:rPr lang="en-US" dirty="0" smtClean="0"/>
              <a:t>- weight loss</a:t>
            </a:r>
          </a:p>
          <a:p>
            <a:pPr marL="0" indent="0" algn="l" rtl="0">
              <a:buNone/>
            </a:pPr>
            <a:r>
              <a:rPr lang="en-US" dirty="0" smtClean="0"/>
              <a:t>- Hemorrhage </a:t>
            </a:r>
            <a:r>
              <a:rPr lang="en-US" dirty="0"/>
              <a:t>and sepsis may </a:t>
            </a:r>
            <a:r>
              <a:rPr lang="en-US" dirty="0" smtClean="0"/>
              <a:t>accompany tumor </a:t>
            </a:r>
            <a:r>
              <a:rPr lang="en-US" dirty="0"/>
              <a:t>ulceration</a:t>
            </a:r>
            <a:r>
              <a:rPr lang="en-US" dirty="0" smtClean="0"/>
              <a:t>,</a:t>
            </a:r>
          </a:p>
          <a:p>
            <a:pPr marL="0" indent="0" algn="l" rtl="0">
              <a:buNone/>
            </a:pPr>
            <a:r>
              <a:rPr lang="en-US" dirty="0" smtClean="0"/>
              <a:t>- Occasionally</a:t>
            </a:r>
            <a:r>
              <a:rPr lang="en-US" dirty="0"/>
              <a:t>, the first symptoms are </a:t>
            </a:r>
            <a:r>
              <a:rPr lang="en-US" dirty="0" smtClean="0"/>
              <a:t>caused by aspiration </a:t>
            </a:r>
            <a:r>
              <a:rPr lang="en-US" dirty="0"/>
              <a:t>of food via a </a:t>
            </a:r>
            <a:r>
              <a:rPr lang="en-US" dirty="0" err="1"/>
              <a:t>tracheoesophageal</a:t>
            </a:r>
            <a:r>
              <a:rPr lang="en-US" dirty="0"/>
              <a:t> fistula</a:t>
            </a:r>
            <a:r>
              <a:rPr lang="en-US" dirty="0" smtClean="0"/>
              <a:t>.</a:t>
            </a:r>
          </a:p>
          <a:p>
            <a:pPr marL="0" indent="0" algn="l" rtl="0">
              <a:buNone/>
            </a:pPr>
            <a:r>
              <a:rPr lang="en-US" dirty="0" smtClean="0"/>
              <a:t>- The </a:t>
            </a:r>
            <a:r>
              <a:rPr lang="en-US" dirty="0"/>
              <a:t>overall 5-year </a:t>
            </a:r>
            <a:r>
              <a:rPr lang="en-US" dirty="0" smtClean="0"/>
              <a:t>survival rate </a:t>
            </a:r>
            <a:r>
              <a:rPr lang="en-US" dirty="0"/>
              <a:t>in the United States remains less than 20%, and </a:t>
            </a:r>
            <a:r>
              <a:rPr lang="en-US" dirty="0" smtClean="0"/>
              <a:t>varies by </a:t>
            </a:r>
            <a:r>
              <a:rPr lang="en-US" dirty="0"/>
              <a:t>tumor stage and patient age, race, and gender.</a:t>
            </a:r>
            <a:endParaRPr lang="ar-JO" dirty="0"/>
          </a:p>
        </p:txBody>
      </p:sp>
    </p:spTree>
    <p:extLst>
      <p:ext uri="{BB962C8B-B14F-4D97-AF65-F5344CB8AC3E}">
        <p14:creationId xmlns:p14="http://schemas.microsoft.com/office/powerpoint/2010/main" val="3460483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spread</a:t>
            </a:r>
            <a:endParaRPr lang="ar-IQ" dirty="0"/>
          </a:p>
        </p:txBody>
      </p:sp>
      <p:sp>
        <p:nvSpPr>
          <p:cNvPr id="3" name="عنصر نائب للمحتوى 2"/>
          <p:cNvSpPr>
            <a:spLocks noGrp="1"/>
          </p:cNvSpPr>
          <p:nvPr>
            <p:ph idx="1"/>
          </p:nvPr>
        </p:nvSpPr>
        <p:spPr/>
        <p:txBody>
          <a:bodyPr>
            <a:normAutofit fontScale="85000" lnSpcReduction="20000"/>
          </a:bodyPr>
          <a:lstStyle/>
          <a:p>
            <a:pPr algn="l" rtl="0"/>
            <a:r>
              <a:rPr lang="en-US" dirty="0" err="1"/>
              <a:t>Tumours</a:t>
            </a:r>
            <a:r>
              <a:rPr lang="en-US" dirty="0"/>
              <a:t> can spread in three ways: invasion directly through </a:t>
            </a:r>
            <a:r>
              <a:rPr lang="en-US" dirty="0" smtClean="0"/>
              <a:t>the </a:t>
            </a:r>
            <a:r>
              <a:rPr lang="en-US" dirty="0" err="1" smtClean="0"/>
              <a:t>oesophageal</a:t>
            </a:r>
            <a:r>
              <a:rPr lang="en-US" dirty="0" smtClean="0"/>
              <a:t> </a:t>
            </a:r>
            <a:r>
              <a:rPr lang="en-US" dirty="0"/>
              <a:t>wall, via </a:t>
            </a:r>
            <a:r>
              <a:rPr lang="en-US" dirty="0" err="1"/>
              <a:t>lymphatics</a:t>
            </a:r>
            <a:r>
              <a:rPr lang="en-US" dirty="0"/>
              <a:t> or in the bloodstream. </a:t>
            </a:r>
            <a:r>
              <a:rPr lang="en-US" dirty="0" smtClean="0"/>
              <a:t>Direct spread </a:t>
            </a:r>
            <a:r>
              <a:rPr lang="en-US" dirty="0"/>
              <a:t>occurs both laterally, through the component layers </a:t>
            </a:r>
            <a:r>
              <a:rPr lang="en-US" dirty="0" smtClean="0"/>
              <a:t>of the </a:t>
            </a:r>
            <a:r>
              <a:rPr lang="en-US" dirty="0" err="1"/>
              <a:t>oesophageal</a:t>
            </a:r>
            <a:r>
              <a:rPr lang="en-US" dirty="0"/>
              <a:t> wall, and longitudinally within the </a:t>
            </a:r>
            <a:r>
              <a:rPr lang="en-US" dirty="0" err="1" smtClean="0"/>
              <a:t>oesophageal</a:t>
            </a:r>
            <a:r>
              <a:rPr lang="en-US" dirty="0" smtClean="0"/>
              <a:t> wall</a:t>
            </a:r>
            <a:r>
              <a:rPr lang="en-US" dirty="0"/>
              <a:t>. Longitudinal spread is mainly via the </a:t>
            </a:r>
            <a:r>
              <a:rPr lang="en-US" dirty="0" err="1"/>
              <a:t>submucosal</a:t>
            </a:r>
            <a:r>
              <a:rPr lang="en-US" dirty="0"/>
              <a:t> </a:t>
            </a:r>
            <a:r>
              <a:rPr lang="en-US" dirty="0" smtClean="0"/>
              <a:t>lymphatic channels </a:t>
            </a:r>
            <a:r>
              <a:rPr lang="en-US" dirty="0"/>
              <a:t>of the </a:t>
            </a:r>
            <a:r>
              <a:rPr lang="en-US" dirty="0" err="1"/>
              <a:t>oesophagus</a:t>
            </a:r>
            <a:r>
              <a:rPr lang="en-US" dirty="0"/>
              <a:t>. The pattern of </a:t>
            </a:r>
            <a:r>
              <a:rPr lang="en-US" dirty="0" smtClean="0"/>
              <a:t>lymphatic drainage </a:t>
            </a:r>
            <a:r>
              <a:rPr lang="en-US" dirty="0"/>
              <a:t>is therefore not segmental, as in other parts of </a:t>
            </a:r>
            <a:r>
              <a:rPr lang="en-US" dirty="0" smtClean="0"/>
              <a:t>the gastrointestinal </a:t>
            </a:r>
            <a:r>
              <a:rPr lang="en-US" dirty="0"/>
              <a:t>tract. Consequently, the length of </a:t>
            </a:r>
            <a:r>
              <a:rPr lang="en-US" dirty="0" err="1" smtClean="0"/>
              <a:t>oesophagus</a:t>
            </a:r>
            <a:r>
              <a:rPr lang="en-US" dirty="0" smtClean="0"/>
              <a:t> involved </a:t>
            </a:r>
            <a:r>
              <a:rPr lang="en-US" dirty="0"/>
              <a:t>by </a:t>
            </a:r>
            <a:r>
              <a:rPr lang="en-US" dirty="0" err="1"/>
              <a:t>tumour</a:t>
            </a:r>
            <a:r>
              <a:rPr lang="en-US" dirty="0"/>
              <a:t> is frequently much longer than the </a:t>
            </a:r>
            <a:r>
              <a:rPr lang="en-US" dirty="0" smtClean="0"/>
              <a:t>macroscopic length </a:t>
            </a:r>
            <a:r>
              <a:rPr lang="en-US" dirty="0"/>
              <a:t>of the malignancy at the epithelial surface. </a:t>
            </a:r>
            <a:r>
              <a:rPr lang="en-US" dirty="0" smtClean="0"/>
              <a:t>Lymph node </a:t>
            </a:r>
            <a:r>
              <a:rPr lang="en-US" dirty="0"/>
              <a:t>spread occurs commonly.</a:t>
            </a:r>
            <a:endParaRPr lang="ar-IQ" dirty="0"/>
          </a:p>
        </p:txBody>
      </p:sp>
    </p:spTree>
    <p:extLst>
      <p:ext uri="{BB962C8B-B14F-4D97-AF65-F5344CB8AC3E}">
        <p14:creationId xmlns:p14="http://schemas.microsoft.com/office/powerpoint/2010/main" val="3098090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Clinical features</a:t>
            </a:r>
            <a:endParaRPr lang="ar-IQ" dirty="0"/>
          </a:p>
        </p:txBody>
      </p:sp>
      <p:sp>
        <p:nvSpPr>
          <p:cNvPr id="3" name="عنصر نائب للمحتوى 2"/>
          <p:cNvSpPr>
            <a:spLocks noGrp="1"/>
          </p:cNvSpPr>
          <p:nvPr>
            <p:ph idx="1"/>
          </p:nvPr>
        </p:nvSpPr>
        <p:spPr/>
        <p:txBody>
          <a:bodyPr/>
          <a:lstStyle/>
          <a:p>
            <a:pPr algn="l" rtl="0"/>
            <a:r>
              <a:rPr lang="en-US" dirty="0"/>
              <a:t>Early: non-specific </a:t>
            </a:r>
            <a:r>
              <a:rPr lang="en-US" dirty="0" smtClean="0"/>
              <a:t>dyspeptic symptoms </a:t>
            </a:r>
            <a:r>
              <a:rPr lang="en-US" dirty="0"/>
              <a:t>or a vague feeling of ‘something that is not </a:t>
            </a:r>
            <a:r>
              <a:rPr lang="en-US" dirty="0" smtClean="0"/>
              <a:t>quite right</a:t>
            </a:r>
            <a:r>
              <a:rPr lang="en-US" dirty="0"/>
              <a:t>’ during swallowing. Some are diagnosed during </a:t>
            </a:r>
            <a:r>
              <a:rPr lang="en-US" dirty="0" smtClean="0"/>
              <a:t>endoscopic surveillance </a:t>
            </a:r>
            <a:r>
              <a:rPr lang="en-US" dirty="0"/>
              <a:t>of patients with Barrett’s </a:t>
            </a:r>
            <a:r>
              <a:rPr lang="en-US" dirty="0" err="1" smtClean="0"/>
              <a:t>oesophagus</a:t>
            </a:r>
            <a:r>
              <a:rPr lang="en-US" dirty="0" smtClean="0"/>
              <a:t>.</a:t>
            </a:r>
          </a:p>
          <a:p>
            <a:pPr algn="l" rtl="0"/>
            <a:r>
              <a:rPr lang="en-US" dirty="0"/>
              <a:t>dysphagia, but sometimes also </a:t>
            </a:r>
            <a:r>
              <a:rPr lang="en-US" dirty="0" smtClean="0"/>
              <a:t>regurgitation, </a:t>
            </a:r>
            <a:r>
              <a:rPr lang="en-US" dirty="0"/>
              <a:t>vomiting, odynophagia and weight </a:t>
            </a:r>
            <a:r>
              <a:rPr lang="en-US" dirty="0" smtClean="0"/>
              <a:t>loss.</a:t>
            </a:r>
            <a:endParaRPr lang="ar-IQ" dirty="0"/>
          </a:p>
        </p:txBody>
      </p:sp>
    </p:spTree>
    <p:extLst>
      <p:ext uri="{BB962C8B-B14F-4D97-AF65-F5344CB8AC3E}">
        <p14:creationId xmlns:p14="http://schemas.microsoft.com/office/powerpoint/2010/main" val="525516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p:txBody>
          <a:bodyPr/>
          <a:lstStyle/>
          <a:p>
            <a:r>
              <a:rPr lang="en-US" b="1"/>
              <a:t>PATHOPHYSIOLOGY</a:t>
            </a:r>
          </a:p>
        </p:txBody>
      </p:sp>
      <p:pic>
        <p:nvPicPr>
          <p:cNvPr id="68610" name="Picture 2" descr="e7"/>
          <p:cNvPicPr>
            <a:picLocks noGrp="1" noChangeAspect="1" noChangeArrowheads="1"/>
          </p:cNvPicPr>
          <p:nvPr>
            <p:ph idx="4294967295"/>
          </p:nvPr>
        </p:nvPicPr>
        <p:blipFill>
          <a:blip r:embed="rId3">
            <a:lum bright="-12000"/>
          </a:blip>
          <a:srcRect/>
          <a:stretch>
            <a:fillRect/>
          </a:stretch>
        </p:blipFill>
        <p:spPr>
          <a:xfrm>
            <a:off x="0" y="1643063"/>
            <a:ext cx="6696075" cy="4924425"/>
          </a:xfrm>
          <a:noFill/>
          <a:ln/>
        </p:spPr>
      </p:pic>
      <p:sp>
        <p:nvSpPr>
          <p:cNvPr id="68612" name="Rectangle 4"/>
          <p:cNvSpPr>
            <a:spLocks noChangeArrowheads="1"/>
          </p:cNvSpPr>
          <p:nvPr/>
        </p:nvSpPr>
        <p:spPr bwMode="auto">
          <a:xfrm>
            <a:off x="3324225" y="3246438"/>
            <a:ext cx="2495550" cy="366712"/>
          </a:xfrm>
          <a:prstGeom prst="rect">
            <a:avLst/>
          </a:prstGeom>
          <a:noFill/>
          <a:ln w="9525">
            <a:noFill/>
            <a:miter lim="800000"/>
            <a:headEnd/>
            <a:tailEnd/>
          </a:ln>
          <a:effectLst/>
        </p:spPr>
        <p:txBody>
          <a:bodyPr wrap="none">
            <a:spAutoFit/>
          </a:bodyPr>
          <a:lstStyle/>
          <a:p>
            <a:r>
              <a:rPr lang="en-US" b="1">
                <a:solidFill>
                  <a:srgbClr val="009900"/>
                </a:solidFill>
              </a:rPr>
              <a:t>PATHOPHYSIOLOGY</a:t>
            </a:r>
          </a:p>
        </p:txBody>
      </p:sp>
    </p:spTree>
    <p:extLst>
      <p:ext uri="{BB962C8B-B14F-4D97-AF65-F5344CB8AC3E}">
        <p14:creationId xmlns:p14="http://schemas.microsoft.com/office/powerpoint/2010/main" val="2357193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02034"/>
          </a:xfrm>
        </p:spPr>
        <p:txBody>
          <a:bodyPr>
            <a:normAutofit fontScale="90000"/>
          </a:bodyPr>
          <a:lstStyle/>
          <a:p>
            <a:endParaRPr lang="ar-IQ" dirty="0"/>
          </a:p>
        </p:txBody>
      </p:sp>
      <p:sp>
        <p:nvSpPr>
          <p:cNvPr id="3" name="عنصر نائب للمحتوى 2"/>
          <p:cNvSpPr>
            <a:spLocks noGrp="1"/>
          </p:cNvSpPr>
          <p:nvPr>
            <p:ph idx="1"/>
          </p:nvPr>
        </p:nvSpPr>
        <p:spPr>
          <a:xfrm>
            <a:off x="457200" y="620688"/>
            <a:ext cx="8229600" cy="5505475"/>
          </a:xfrm>
        </p:spPr>
        <p:txBody>
          <a:bodyPr>
            <a:normAutofit fontScale="92500" lnSpcReduction="10000"/>
          </a:bodyPr>
          <a:lstStyle/>
          <a:p>
            <a:pPr algn="l" rtl="0"/>
            <a:r>
              <a:rPr lang="en-US" dirty="0" smtClean="0"/>
              <a:t>Late </a:t>
            </a:r>
            <a:r>
              <a:rPr lang="en-US" dirty="0"/>
              <a:t>: recurrent laryngeal </a:t>
            </a:r>
            <a:r>
              <a:rPr lang="en-US" dirty="0" smtClean="0"/>
              <a:t>nerve palsy</a:t>
            </a:r>
            <a:r>
              <a:rPr lang="en-US" dirty="0"/>
              <a:t>, Horner’s syndrome, chronic spinal pain and </a:t>
            </a:r>
            <a:r>
              <a:rPr lang="en-US" dirty="0" smtClean="0"/>
              <a:t>diaphragmatic paralysis</a:t>
            </a:r>
            <a:r>
              <a:rPr lang="en-US" dirty="0"/>
              <a:t>. Other factors making surgical cure unlikely </a:t>
            </a:r>
            <a:r>
              <a:rPr lang="en-US" dirty="0" smtClean="0"/>
              <a:t>include weight </a:t>
            </a:r>
            <a:r>
              <a:rPr lang="en-US" dirty="0"/>
              <a:t>loss of more than 20 per cent and loss of appetite.</a:t>
            </a:r>
          </a:p>
          <a:p>
            <a:pPr algn="l" rtl="0"/>
            <a:r>
              <a:rPr lang="en-US" dirty="0"/>
              <a:t>Cutaneous </a:t>
            </a:r>
            <a:r>
              <a:rPr lang="en-US" dirty="0" err="1"/>
              <a:t>tumour</a:t>
            </a:r>
            <a:r>
              <a:rPr lang="en-US" dirty="0"/>
              <a:t> metastases or enlarged supraclavicular </a:t>
            </a:r>
            <a:r>
              <a:rPr lang="en-US" dirty="0" smtClean="0"/>
              <a:t>lymph nodes </a:t>
            </a:r>
            <a:r>
              <a:rPr lang="en-US" dirty="0"/>
              <a:t>may be seen on clinical examination and indicate </a:t>
            </a:r>
            <a:r>
              <a:rPr lang="en-US" dirty="0" smtClean="0"/>
              <a:t>disseminated disease</a:t>
            </a:r>
            <a:r>
              <a:rPr lang="en-US" dirty="0"/>
              <a:t>. Hoarseness due to recurrent laryngeal </a:t>
            </a:r>
            <a:r>
              <a:rPr lang="en-US" dirty="0" smtClean="0"/>
              <a:t>nerve palsy </a:t>
            </a:r>
            <a:r>
              <a:rPr lang="en-US" dirty="0"/>
              <a:t>is a sign of advanced and incurable disease. Palpable </a:t>
            </a:r>
            <a:r>
              <a:rPr lang="en-US" dirty="0" smtClean="0"/>
              <a:t>lymphadenopathy in </a:t>
            </a:r>
            <a:r>
              <a:rPr lang="en-US" dirty="0"/>
              <a:t>the neck is likewise a sign of advanced disease.</a:t>
            </a:r>
            <a:endParaRPr lang="ar-IQ" dirty="0"/>
          </a:p>
        </p:txBody>
      </p:sp>
    </p:spTree>
    <p:extLst>
      <p:ext uri="{BB962C8B-B14F-4D97-AF65-F5344CB8AC3E}">
        <p14:creationId xmlns:p14="http://schemas.microsoft.com/office/powerpoint/2010/main" val="311079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sz="half" idx="1"/>
          </p:nvPr>
        </p:nvSpPr>
        <p:spPr/>
        <p:txBody>
          <a:bodyPr>
            <a:normAutofit fontScale="92500"/>
          </a:bodyPr>
          <a:lstStyle/>
          <a:p>
            <a:pPr algn="l">
              <a:lnSpc>
                <a:spcPct val="90000"/>
              </a:lnSpc>
              <a:buFontTx/>
              <a:buNone/>
            </a:pPr>
            <a:r>
              <a:rPr lang="en-US" sz="2400" b="1" dirty="0"/>
              <a:t>Malignancy</a:t>
            </a:r>
            <a:r>
              <a:rPr lang="en-US" sz="2400" dirty="0"/>
              <a:t>  - most common cause of </a:t>
            </a:r>
            <a:r>
              <a:rPr lang="en-US" sz="2400" dirty="0" err="1"/>
              <a:t>pseudoachalasia</a:t>
            </a:r>
            <a:endParaRPr lang="en-US" sz="2400" dirty="0"/>
          </a:p>
          <a:p>
            <a:pPr algn="l">
              <a:lnSpc>
                <a:spcPct val="90000"/>
              </a:lnSpc>
            </a:pPr>
            <a:r>
              <a:rPr lang="en-US" sz="2400" dirty="0"/>
              <a:t>Invasion of the esophageal neural plexuses directly, or part of a </a:t>
            </a:r>
            <a:r>
              <a:rPr lang="en-US" sz="2400" dirty="0" err="1"/>
              <a:t>paraneoplastic</a:t>
            </a:r>
            <a:r>
              <a:rPr lang="en-US" sz="2400" dirty="0"/>
              <a:t> syndrome. </a:t>
            </a:r>
          </a:p>
          <a:p>
            <a:pPr algn="l">
              <a:lnSpc>
                <a:spcPct val="90000"/>
              </a:lnSpc>
            </a:pPr>
            <a:r>
              <a:rPr lang="en-US" sz="2400" dirty="0"/>
              <a:t>Other tumors - esophagus, lung, lymphoma and pancreatic </a:t>
            </a:r>
            <a:r>
              <a:rPr lang="en-US" sz="2400" dirty="0" smtClean="0"/>
              <a:t>carcinoma</a:t>
            </a:r>
          </a:p>
          <a:p>
            <a:pPr algn="l">
              <a:lnSpc>
                <a:spcPct val="90000"/>
              </a:lnSpc>
            </a:pPr>
            <a:r>
              <a:rPr lang="en-US" sz="2400" b="1" dirty="0" smtClean="0"/>
              <a:t>Long term use of gastric band can lead to esophageal dilatation and pseudo </a:t>
            </a:r>
            <a:r>
              <a:rPr lang="en-US" sz="2400" b="1" dirty="0" err="1" smtClean="0"/>
              <a:t>achalasia</a:t>
            </a:r>
            <a:endParaRPr lang="en-US" sz="2400" b="1" dirty="0"/>
          </a:p>
          <a:p>
            <a:pPr algn="l">
              <a:lnSpc>
                <a:spcPct val="90000"/>
              </a:lnSpc>
            </a:pPr>
            <a:endParaRPr lang="en-US" sz="2400" dirty="0"/>
          </a:p>
        </p:txBody>
      </p:sp>
      <p:pic>
        <p:nvPicPr>
          <p:cNvPr id="92163" name="Picture 3" descr="BPM01ON08F03"/>
          <p:cNvPicPr>
            <a:picLocks noGrp="1" noChangeAspect="1" noChangeArrowheads="1"/>
          </p:cNvPicPr>
          <p:nvPr>
            <p:ph sz="half" idx="2"/>
          </p:nvPr>
        </p:nvPicPr>
        <p:blipFill>
          <a:blip r:embed="rId2"/>
          <a:srcRect/>
          <a:stretch>
            <a:fillRect/>
          </a:stretch>
        </p:blipFill>
        <p:spPr>
          <a:xfrm>
            <a:off x="5292725" y="1341438"/>
            <a:ext cx="2663825" cy="4319587"/>
          </a:xfrm>
          <a:noFill/>
          <a:ln w="25400">
            <a:solidFill>
              <a:schemeClr val="tx1"/>
            </a:solidFill>
          </a:ln>
        </p:spPr>
      </p:pic>
    </p:spTree>
    <p:extLst>
      <p:ext uri="{BB962C8B-B14F-4D97-AF65-F5344CB8AC3E}">
        <p14:creationId xmlns:p14="http://schemas.microsoft.com/office/powerpoint/2010/main" val="194918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Investigation</a:t>
            </a:r>
            <a:endParaRPr lang="ar-IQ" dirty="0"/>
          </a:p>
        </p:txBody>
      </p:sp>
      <p:sp>
        <p:nvSpPr>
          <p:cNvPr id="3" name="عنصر نائب للمحتوى 2"/>
          <p:cNvSpPr>
            <a:spLocks noGrp="1"/>
          </p:cNvSpPr>
          <p:nvPr>
            <p:ph idx="1"/>
          </p:nvPr>
        </p:nvSpPr>
        <p:spPr/>
        <p:txBody>
          <a:bodyPr>
            <a:normAutofit fontScale="92500" lnSpcReduction="20000"/>
          </a:bodyPr>
          <a:lstStyle/>
          <a:p>
            <a:pPr algn="l" rtl="0"/>
            <a:r>
              <a:rPr lang="en-US" dirty="0"/>
              <a:t>Endoscopy is the first-line investigation for most patients. It </a:t>
            </a:r>
            <a:r>
              <a:rPr lang="en-US" dirty="0" smtClean="0"/>
              <a:t>provides an </a:t>
            </a:r>
            <a:r>
              <a:rPr lang="en-US" dirty="0"/>
              <a:t>unrivalled direct view of the </a:t>
            </a:r>
            <a:r>
              <a:rPr lang="en-US" dirty="0" err="1"/>
              <a:t>oesophageal</a:t>
            </a:r>
            <a:r>
              <a:rPr lang="en-US" dirty="0"/>
              <a:t> mucosa </a:t>
            </a:r>
            <a:r>
              <a:rPr lang="en-US" dirty="0" smtClean="0"/>
              <a:t>and any </a:t>
            </a:r>
            <a:r>
              <a:rPr lang="en-US" dirty="0"/>
              <a:t>lesion allowing its site and size to be documented. </a:t>
            </a:r>
            <a:r>
              <a:rPr lang="en-US" dirty="0" smtClean="0"/>
              <a:t>Cytology and/or </a:t>
            </a:r>
            <a:r>
              <a:rPr lang="en-US" dirty="0"/>
              <a:t>histology specimens taken via the endoscope are </a:t>
            </a:r>
            <a:r>
              <a:rPr lang="en-US" dirty="0" smtClean="0"/>
              <a:t>crucial for </a:t>
            </a:r>
            <a:r>
              <a:rPr lang="en-US" dirty="0"/>
              <a:t>accurate </a:t>
            </a:r>
            <a:r>
              <a:rPr lang="en-US" dirty="0" smtClean="0"/>
              <a:t>diagnosis.</a:t>
            </a:r>
          </a:p>
          <a:p>
            <a:pPr algn="l" rtl="0"/>
            <a:r>
              <a:rPr lang="en-US" dirty="0"/>
              <a:t>The chief limitation of conventional endoscopy is that only the mucosal surface can be studied and biopsied. Other </a:t>
            </a:r>
            <a:r>
              <a:rPr lang="en-US" dirty="0" smtClean="0"/>
              <a:t>investigations are </a:t>
            </a:r>
            <a:r>
              <a:rPr lang="en-US" dirty="0"/>
              <a:t>therefore usually required to define the extent of </a:t>
            </a:r>
            <a:r>
              <a:rPr lang="en-US" dirty="0" smtClean="0"/>
              <a:t>local or </a:t>
            </a:r>
            <a:r>
              <a:rPr lang="en-US" dirty="0"/>
              <a:t>distant spread</a:t>
            </a:r>
            <a:endParaRPr lang="ar-IQ" dirty="0"/>
          </a:p>
        </p:txBody>
      </p:sp>
    </p:spTree>
    <p:extLst>
      <p:ext uri="{BB962C8B-B14F-4D97-AF65-F5344CB8AC3E}">
        <p14:creationId xmlns:p14="http://schemas.microsoft.com/office/powerpoint/2010/main" val="357027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quarter" idx="13"/>
          </p:nvPr>
        </p:nvSpPr>
        <p:spPr/>
        <p:txBody>
          <a:bodyPr/>
          <a:lstStyle/>
          <a:p>
            <a:pPr algn="l" rtl="0"/>
            <a:endParaRPr lang="ar-IQ" dirty="0"/>
          </a:p>
        </p:txBody>
      </p:sp>
      <p:sp>
        <p:nvSpPr>
          <p:cNvPr id="6" name="عنصر نائب للمحتوى 5"/>
          <p:cNvSpPr>
            <a:spLocks noGrp="1"/>
          </p:cNvSpPr>
          <p:nvPr>
            <p:ph sz="quarter" idx="14"/>
          </p:nvPr>
        </p:nvSpPr>
        <p:spPr/>
        <p:txBody>
          <a:bodyPr/>
          <a:lstStyle/>
          <a:p>
            <a:pPr algn="l" rtl="0"/>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40768"/>
            <a:ext cx="476859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424847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921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a:bodyPr>
          <a:lstStyle/>
          <a:p>
            <a:pPr algn="l" rtl="0"/>
            <a:r>
              <a:rPr lang="en-US" dirty="0"/>
              <a:t>General assessment and </a:t>
            </a:r>
            <a:r>
              <a:rPr lang="en-US" dirty="0" smtClean="0"/>
              <a:t>staging  . Once </a:t>
            </a:r>
            <a:r>
              <a:rPr lang="en-US" dirty="0"/>
              <a:t>the initial diagnosis of a malignant </a:t>
            </a:r>
            <a:r>
              <a:rPr lang="en-US" dirty="0" err="1"/>
              <a:t>oesophageal</a:t>
            </a:r>
            <a:r>
              <a:rPr lang="en-US" dirty="0"/>
              <a:t> </a:t>
            </a:r>
            <a:r>
              <a:rPr lang="en-US" dirty="0" smtClean="0"/>
              <a:t>neoplasm has </a:t>
            </a:r>
            <a:r>
              <a:rPr lang="en-US" dirty="0"/>
              <a:t>been made, patients should be assessed first in terms </a:t>
            </a:r>
            <a:r>
              <a:rPr lang="en-US" dirty="0" smtClean="0"/>
              <a:t>of their </a:t>
            </a:r>
            <a:r>
              <a:rPr lang="en-US" dirty="0"/>
              <a:t>general health and fitness for potential </a:t>
            </a:r>
            <a:r>
              <a:rPr lang="en-US" dirty="0" smtClean="0"/>
              <a:t>therapies.</a:t>
            </a:r>
          </a:p>
          <a:p>
            <a:pPr algn="l" rtl="0"/>
            <a:r>
              <a:rPr lang="en-US" dirty="0">
                <a:solidFill>
                  <a:srgbClr val="FF0000"/>
                </a:solidFill>
              </a:rPr>
              <a:t>Transcutaneous ultrasound</a:t>
            </a:r>
          </a:p>
          <a:p>
            <a:pPr algn="l" rtl="0"/>
            <a:r>
              <a:rPr lang="en-US" dirty="0"/>
              <a:t>It is difficult to </a:t>
            </a:r>
            <a:r>
              <a:rPr lang="en-US" dirty="0" err="1"/>
              <a:t>visualise</a:t>
            </a:r>
            <a:r>
              <a:rPr lang="en-US" dirty="0"/>
              <a:t> </a:t>
            </a:r>
            <a:r>
              <a:rPr lang="en-US" dirty="0" err="1"/>
              <a:t>mediastinal</a:t>
            </a:r>
            <a:r>
              <a:rPr lang="en-US" dirty="0"/>
              <a:t> structures with </a:t>
            </a:r>
            <a:r>
              <a:rPr lang="en-US" dirty="0" smtClean="0"/>
              <a:t>transcutaneous ultrasound</a:t>
            </a:r>
            <a:r>
              <a:rPr lang="en-US" dirty="0"/>
              <a:t>. With the relatively low-frequency sound waves</a:t>
            </a:r>
            <a:endParaRPr lang="ar-IQ" dirty="0"/>
          </a:p>
        </p:txBody>
      </p:sp>
    </p:spTree>
    <p:extLst>
      <p:ext uri="{BB962C8B-B14F-4D97-AF65-F5344CB8AC3E}">
        <p14:creationId xmlns:p14="http://schemas.microsoft.com/office/powerpoint/2010/main" val="432027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endParaRPr lang="ar-IQ" dirty="0"/>
          </a:p>
        </p:txBody>
      </p:sp>
      <p:sp>
        <p:nvSpPr>
          <p:cNvPr id="3" name="عنصر نائب للمحتوى 2"/>
          <p:cNvSpPr>
            <a:spLocks noGrp="1"/>
          </p:cNvSpPr>
          <p:nvPr>
            <p:ph idx="1"/>
          </p:nvPr>
        </p:nvSpPr>
        <p:spPr>
          <a:xfrm>
            <a:off x="457200" y="908720"/>
            <a:ext cx="8229600" cy="5217443"/>
          </a:xfrm>
        </p:spPr>
        <p:txBody>
          <a:bodyPr>
            <a:normAutofit/>
          </a:bodyPr>
          <a:lstStyle/>
          <a:p>
            <a:pPr algn="l" rtl="0"/>
            <a:r>
              <a:rPr lang="en-US" dirty="0">
                <a:solidFill>
                  <a:srgbClr val="FF0000"/>
                </a:solidFill>
              </a:rPr>
              <a:t>Bronchoscopy</a:t>
            </a:r>
          </a:p>
          <a:p>
            <a:pPr algn="l" rtl="0"/>
            <a:r>
              <a:rPr lang="en-US" dirty="0"/>
              <a:t>Many middle- and upper-third </a:t>
            </a:r>
            <a:r>
              <a:rPr lang="en-US" dirty="0" err="1"/>
              <a:t>oesophageal</a:t>
            </a:r>
            <a:r>
              <a:rPr lang="en-US" dirty="0"/>
              <a:t> </a:t>
            </a:r>
            <a:r>
              <a:rPr lang="en-US" dirty="0" smtClean="0"/>
              <a:t>carcinomas (and </a:t>
            </a:r>
            <a:r>
              <a:rPr lang="en-US" dirty="0"/>
              <a:t>therefore usually squamous carcinomas) are </a:t>
            </a:r>
            <a:r>
              <a:rPr lang="en-US" dirty="0" smtClean="0"/>
              <a:t>sufficiently advanced </a:t>
            </a:r>
            <a:r>
              <a:rPr lang="en-US" dirty="0"/>
              <a:t>at the time of diagnosis that the trachea or </a:t>
            </a:r>
            <a:r>
              <a:rPr lang="en-US" dirty="0" smtClean="0"/>
              <a:t>bronchi are </a:t>
            </a:r>
            <a:r>
              <a:rPr lang="en-US" dirty="0"/>
              <a:t>already involved (Figure 62.46). Bronchoscopy may </a:t>
            </a:r>
            <a:r>
              <a:rPr lang="en-US" dirty="0" smtClean="0"/>
              <a:t>reveal either </a:t>
            </a:r>
            <a:r>
              <a:rPr lang="en-US" dirty="0"/>
              <a:t>impingement or invasion of the main airways in over </a:t>
            </a:r>
            <a:r>
              <a:rPr lang="en-US" dirty="0" smtClean="0"/>
              <a:t>30 per </a:t>
            </a:r>
            <a:r>
              <a:rPr lang="en-US" dirty="0"/>
              <a:t>cent of new patients with cancers in the upper third of </a:t>
            </a:r>
            <a:r>
              <a:rPr lang="en-US" dirty="0" smtClean="0"/>
              <a:t>the </a:t>
            </a:r>
            <a:r>
              <a:rPr lang="en-US" dirty="0" err="1" smtClean="0"/>
              <a:t>oesophagus</a:t>
            </a:r>
            <a:r>
              <a:rPr lang="en-US" dirty="0" smtClean="0"/>
              <a:t>.</a:t>
            </a:r>
          </a:p>
          <a:p>
            <a:pPr algn="l" rtl="0"/>
            <a:r>
              <a:rPr lang="en-US" dirty="0">
                <a:solidFill>
                  <a:srgbClr val="FF0000"/>
                </a:solidFill>
              </a:rPr>
              <a:t>Laparoscopy</a:t>
            </a:r>
          </a:p>
          <a:p>
            <a:pPr algn="l" rtl="0"/>
            <a:r>
              <a:rPr lang="en-US" dirty="0"/>
              <a:t>This is a useful technique for the diagnosis of </a:t>
            </a:r>
            <a:r>
              <a:rPr lang="en-US" dirty="0" smtClean="0"/>
              <a:t>intra-abdominal and </a:t>
            </a:r>
            <a:r>
              <a:rPr lang="en-US" dirty="0"/>
              <a:t>hepatic metastases. It has the advantage of enabling </a:t>
            </a:r>
            <a:r>
              <a:rPr lang="en-US" dirty="0" smtClean="0"/>
              <a:t>tissue samples </a:t>
            </a:r>
            <a:r>
              <a:rPr lang="en-US" dirty="0"/>
              <a:t>or peritoneal cytology to be obtained and is the </a:t>
            </a:r>
            <a:r>
              <a:rPr lang="en-US" dirty="0" err="1" smtClean="0"/>
              <a:t>onlymodality</a:t>
            </a:r>
            <a:r>
              <a:rPr lang="en-US" dirty="0" smtClean="0"/>
              <a:t> </a:t>
            </a:r>
            <a:r>
              <a:rPr lang="en-US" dirty="0"/>
              <a:t>reliably able to detect peritoneal </a:t>
            </a:r>
            <a:r>
              <a:rPr lang="en-US" dirty="0" err="1"/>
              <a:t>tumour</a:t>
            </a:r>
            <a:r>
              <a:rPr lang="en-US" dirty="0"/>
              <a:t> seedlings</a:t>
            </a:r>
            <a:endParaRPr lang="ar-IQ" dirty="0"/>
          </a:p>
        </p:txBody>
      </p:sp>
    </p:spTree>
    <p:extLst>
      <p:ext uri="{BB962C8B-B14F-4D97-AF65-F5344CB8AC3E}">
        <p14:creationId xmlns:p14="http://schemas.microsoft.com/office/powerpoint/2010/main" val="2342539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46050"/>
          </a:xfrm>
        </p:spPr>
        <p:txBody>
          <a:bodyPr>
            <a:normAutofit fontScale="90000"/>
          </a:bodyPr>
          <a:lstStyle/>
          <a:p>
            <a:endParaRPr lang="ar-IQ" dirty="0"/>
          </a:p>
        </p:txBody>
      </p:sp>
      <p:sp>
        <p:nvSpPr>
          <p:cNvPr id="3" name="عنصر نائب للمحتوى 2"/>
          <p:cNvSpPr>
            <a:spLocks noGrp="1"/>
          </p:cNvSpPr>
          <p:nvPr>
            <p:ph idx="1"/>
          </p:nvPr>
        </p:nvSpPr>
        <p:spPr>
          <a:xfrm>
            <a:off x="457200" y="620688"/>
            <a:ext cx="8229600" cy="5505475"/>
          </a:xfrm>
        </p:spPr>
        <p:txBody>
          <a:bodyPr>
            <a:normAutofit/>
          </a:bodyPr>
          <a:lstStyle/>
          <a:p>
            <a:pPr algn="l" rtl="0"/>
            <a:r>
              <a:rPr lang="en-US" dirty="0">
                <a:solidFill>
                  <a:srgbClr val="FF0000"/>
                </a:solidFill>
              </a:rPr>
              <a:t>Computed tomography</a:t>
            </a:r>
          </a:p>
          <a:p>
            <a:pPr algn="l" rtl="0"/>
            <a:r>
              <a:rPr lang="en-US" dirty="0"/>
              <a:t>Computed tomography scanning is the modality most </a:t>
            </a:r>
            <a:r>
              <a:rPr lang="en-US" dirty="0" smtClean="0"/>
              <a:t>used to </a:t>
            </a:r>
            <a:r>
              <a:rPr lang="en-US" dirty="0"/>
              <a:t>identify </a:t>
            </a:r>
            <a:r>
              <a:rPr lang="en-US" dirty="0" err="1"/>
              <a:t>haematogenous</a:t>
            </a:r>
            <a:r>
              <a:rPr lang="en-US" dirty="0"/>
              <a:t> metastases </a:t>
            </a:r>
            <a:r>
              <a:rPr lang="en-US" dirty="0" smtClean="0"/>
              <a:t>. Distant organs </a:t>
            </a:r>
            <a:r>
              <a:rPr lang="en-US" dirty="0"/>
              <a:t>are easily seen and metastases within them </a:t>
            </a:r>
            <a:r>
              <a:rPr lang="en-US" dirty="0" err="1" smtClean="0"/>
              <a:t>visualised</a:t>
            </a:r>
            <a:r>
              <a:rPr lang="en-US" dirty="0" smtClean="0"/>
              <a:t> with </a:t>
            </a:r>
            <a:r>
              <a:rPr lang="en-US" dirty="0"/>
              <a:t>high </a:t>
            </a:r>
            <a:r>
              <a:rPr lang="en-US" dirty="0" smtClean="0"/>
              <a:t>accuracy.</a:t>
            </a:r>
          </a:p>
          <a:p>
            <a:pPr algn="l" rtl="0"/>
            <a:r>
              <a:rPr lang="en-US" dirty="0">
                <a:solidFill>
                  <a:srgbClr val="FF0000"/>
                </a:solidFill>
              </a:rPr>
              <a:t>Magnetic resonance </a:t>
            </a:r>
            <a:r>
              <a:rPr lang="en-US" dirty="0" smtClean="0">
                <a:solidFill>
                  <a:srgbClr val="FF0000"/>
                </a:solidFill>
              </a:rPr>
              <a:t>imaging</a:t>
            </a:r>
            <a:r>
              <a:rPr lang="en-US" dirty="0" smtClean="0"/>
              <a:t>: adds no benefit to C.T scan.</a:t>
            </a:r>
          </a:p>
          <a:p>
            <a:pPr algn="l" rtl="0"/>
            <a:r>
              <a:rPr lang="en-US" dirty="0">
                <a:solidFill>
                  <a:srgbClr val="FF0000"/>
                </a:solidFill>
              </a:rPr>
              <a:t>Endoscopic </a:t>
            </a:r>
            <a:r>
              <a:rPr lang="en-US" dirty="0" smtClean="0">
                <a:solidFill>
                  <a:srgbClr val="FF0000"/>
                </a:solidFill>
              </a:rPr>
              <a:t>ultrasound:</a:t>
            </a:r>
          </a:p>
          <a:p>
            <a:pPr algn="l" rtl="0"/>
            <a:r>
              <a:rPr lang="en-US" dirty="0">
                <a:latin typeface="Goudy"/>
              </a:rPr>
              <a:t>can determine the depth of spread of a </a:t>
            </a:r>
            <a:r>
              <a:rPr lang="en-US" dirty="0" smtClean="0">
                <a:latin typeface="Goudy"/>
              </a:rPr>
              <a:t>malignant </a:t>
            </a:r>
            <a:r>
              <a:rPr lang="en-US" dirty="0" err="1" smtClean="0">
                <a:latin typeface="Goudy"/>
              </a:rPr>
              <a:t>tumour</a:t>
            </a:r>
            <a:r>
              <a:rPr lang="en-US" dirty="0" smtClean="0">
                <a:latin typeface="Goudy"/>
              </a:rPr>
              <a:t> </a:t>
            </a:r>
            <a:r>
              <a:rPr lang="en-US" dirty="0">
                <a:latin typeface="Goudy"/>
              </a:rPr>
              <a:t>through the </a:t>
            </a:r>
            <a:r>
              <a:rPr lang="en-US" dirty="0" err="1">
                <a:latin typeface="Goudy"/>
              </a:rPr>
              <a:t>oesophageal</a:t>
            </a:r>
            <a:r>
              <a:rPr lang="en-US" dirty="0">
                <a:latin typeface="Goudy"/>
              </a:rPr>
              <a:t> wall </a:t>
            </a:r>
            <a:r>
              <a:rPr lang="en-US" dirty="0" smtClean="0">
                <a:latin typeface="Goudy"/>
              </a:rPr>
              <a:t>, the </a:t>
            </a:r>
            <a:r>
              <a:rPr lang="en-US" dirty="0">
                <a:latin typeface="Goudy"/>
              </a:rPr>
              <a:t>invasion </a:t>
            </a:r>
            <a:r>
              <a:rPr lang="en-US" dirty="0" smtClean="0">
                <a:latin typeface="Goudy"/>
              </a:rPr>
              <a:t>of adjacent </a:t>
            </a:r>
            <a:r>
              <a:rPr lang="en-US" dirty="0">
                <a:latin typeface="Goudy"/>
              </a:rPr>
              <a:t>organs (T4) and metastasis to lymph nodes </a:t>
            </a:r>
            <a:r>
              <a:rPr lang="en-US" dirty="0" smtClean="0">
                <a:latin typeface="Goudy"/>
              </a:rPr>
              <a:t> </a:t>
            </a:r>
            <a:r>
              <a:rPr lang="en-US" dirty="0">
                <a:latin typeface="Goudy"/>
              </a:rPr>
              <a:t>can also detect </a:t>
            </a:r>
            <a:r>
              <a:rPr lang="en-US" dirty="0" smtClean="0">
                <a:latin typeface="Goudy"/>
              </a:rPr>
              <a:t>contiguous spread </a:t>
            </a:r>
            <a:r>
              <a:rPr lang="en-US" dirty="0">
                <a:latin typeface="Goudy"/>
              </a:rPr>
              <a:t>downward into the </a:t>
            </a:r>
            <a:r>
              <a:rPr lang="en-US" dirty="0" err="1">
                <a:latin typeface="Goudy"/>
              </a:rPr>
              <a:t>cardia</a:t>
            </a:r>
            <a:r>
              <a:rPr lang="en-US" dirty="0">
                <a:latin typeface="Goudy"/>
              </a:rPr>
              <a:t> and more distant metastases </a:t>
            </a:r>
            <a:r>
              <a:rPr lang="en-US" dirty="0" smtClean="0">
                <a:latin typeface="Goudy"/>
              </a:rPr>
              <a:t>to the </a:t>
            </a:r>
            <a:r>
              <a:rPr lang="en-US" dirty="0">
                <a:latin typeface="Goudy"/>
              </a:rPr>
              <a:t>left lobe of the liver.</a:t>
            </a:r>
            <a:endParaRPr lang="ar-IQ" dirty="0">
              <a:solidFill>
                <a:srgbClr val="FF0000"/>
              </a:solidFill>
            </a:endParaRPr>
          </a:p>
        </p:txBody>
      </p:sp>
    </p:spTree>
    <p:extLst>
      <p:ext uri="{BB962C8B-B14F-4D97-AF65-F5344CB8AC3E}">
        <p14:creationId xmlns:p14="http://schemas.microsoft.com/office/powerpoint/2010/main" val="903672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476672"/>
            <a:ext cx="8229600" cy="5649491"/>
          </a:xfrm>
        </p:spPr>
        <p:txBody>
          <a:bodyPr>
            <a:normAutofit/>
          </a:bodyPr>
          <a:lstStyle/>
          <a:p>
            <a:pPr algn="l" rtl="0"/>
            <a:r>
              <a:rPr lang="en-US" sz="3200" dirty="0">
                <a:solidFill>
                  <a:srgbClr val="FF0000"/>
                </a:solidFill>
              </a:rPr>
              <a:t>Positron emission tomography/computed</a:t>
            </a:r>
          </a:p>
          <a:p>
            <a:pPr algn="l" rtl="0"/>
            <a:r>
              <a:rPr lang="en-US" sz="3200" dirty="0">
                <a:solidFill>
                  <a:srgbClr val="FF0000"/>
                </a:solidFill>
              </a:rPr>
              <a:t>tomography scanning</a:t>
            </a:r>
          </a:p>
          <a:p>
            <a:pPr algn="l" rtl="0"/>
            <a:r>
              <a:rPr lang="en-US" sz="3200" dirty="0"/>
              <a:t>Positron emission tomography (PET) in the context of </a:t>
            </a:r>
            <a:r>
              <a:rPr lang="en-US" sz="3200" dirty="0" smtClean="0"/>
              <a:t>cancer staging </a:t>
            </a:r>
            <a:r>
              <a:rPr lang="en-US" sz="3200" dirty="0"/>
              <a:t>relies on the generally high metabolic </a:t>
            </a:r>
            <a:r>
              <a:rPr lang="en-US" sz="3200" dirty="0" smtClean="0"/>
              <a:t>activity (particularly </a:t>
            </a:r>
            <a:r>
              <a:rPr lang="en-US" sz="3200" dirty="0"/>
              <a:t>in the glycolytic pathway) of </a:t>
            </a:r>
            <a:r>
              <a:rPr lang="en-US" sz="3200" dirty="0" err="1"/>
              <a:t>tumours</a:t>
            </a:r>
            <a:r>
              <a:rPr lang="en-US" sz="3200" dirty="0"/>
              <a:t> </a:t>
            </a:r>
            <a:r>
              <a:rPr lang="en-US" sz="3200" dirty="0" smtClean="0"/>
              <a:t>compared with </a:t>
            </a:r>
            <a:r>
              <a:rPr lang="en-US" sz="3200" dirty="0"/>
              <a:t>normal tissues. The patient is given a small dose of </a:t>
            </a:r>
            <a:r>
              <a:rPr lang="en-US" sz="3200" dirty="0" smtClean="0"/>
              <a:t>the radio </a:t>
            </a:r>
            <a:r>
              <a:rPr lang="en-US" sz="3200" dirty="0"/>
              <a:t>pharmaceutical agent 18F-fluorodeoxyglucose (FDG).</a:t>
            </a:r>
            <a:endParaRPr lang="ar-IQ" sz="3200" dirty="0"/>
          </a:p>
        </p:txBody>
      </p:sp>
    </p:spTree>
    <p:extLst>
      <p:ext uri="{BB962C8B-B14F-4D97-AF65-F5344CB8AC3E}">
        <p14:creationId xmlns:p14="http://schemas.microsoft.com/office/powerpoint/2010/main" val="1093010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rtl="0"/>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638480" cy="61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2712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Treatment of malignant </a:t>
            </a:r>
            <a:r>
              <a:rPr lang="en-US" dirty="0" smtClean="0"/>
              <a:t>tumors</a:t>
            </a:r>
            <a:endParaRPr lang="ar-IQ" dirty="0"/>
          </a:p>
        </p:txBody>
      </p:sp>
      <p:sp>
        <p:nvSpPr>
          <p:cNvPr id="3" name="عنصر نائب للمحتوى 2"/>
          <p:cNvSpPr>
            <a:spLocks noGrp="1"/>
          </p:cNvSpPr>
          <p:nvPr>
            <p:ph idx="1"/>
          </p:nvPr>
        </p:nvSpPr>
        <p:spPr/>
        <p:txBody>
          <a:bodyPr/>
          <a:lstStyle/>
          <a:p>
            <a:pPr algn="l" rtl="0"/>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92088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353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4" name="Picture 4" descr="Achalasia_2"/>
          <p:cNvPicPr>
            <a:picLocks noChangeAspect="1" noChangeArrowheads="1"/>
          </p:cNvPicPr>
          <p:nvPr/>
        </p:nvPicPr>
        <p:blipFill>
          <a:blip r:embed="rId3"/>
          <a:srcRect/>
          <a:stretch>
            <a:fillRect/>
          </a:stretch>
        </p:blipFill>
        <p:spPr bwMode="auto">
          <a:xfrm>
            <a:off x="0" y="0"/>
            <a:ext cx="9144000" cy="6870700"/>
          </a:xfrm>
          <a:prstGeom prst="rect">
            <a:avLst/>
          </a:prstGeom>
          <a:noFill/>
          <a:ln w="76200">
            <a:solidFill>
              <a:srgbClr val="000000"/>
            </a:solidFill>
            <a:miter lim="800000"/>
            <a:headEnd/>
            <a:tailEnd/>
          </a:ln>
        </p:spPr>
      </p:pic>
    </p:spTree>
    <p:extLst>
      <p:ext uri="{BB962C8B-B14F-4D97-AF65-F5344CB8AC3E}">
        <p14:creationId xmlns:p14="http://schemas.microsoft.com/office/powerpoint/2010/main" val="82672563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8058"/>
          </a:xfrm>
        </p:spPr>
        <p:txBody>
          <a:bodyPr>
            <a:normAutofit fontScale="90000"/>
          </a:bodyPr>
          <a:lstStyle/>
          <a:p>
            <a:endParaRPr lang="ar-IQ" dirty="0"/>
          </a:p>
        </p:txBody>
      </p:sp>
      <p:sp>
        <p:nvSpPr>
          <p:cNvPr id="3" name="عنصر نائب للمحتوى 2"/>
          <p:cNvSpPr>
            <a:spLocks noGrp="1"/>
          </p:cNvSpPr>
          <p:nvPr>
            <p:ph idx="1"/>
          </p:nvPr>
        </p:nvSpPr>
        <p:spPr>
          <a:xfrm>
            <a:off x="457200" y="908720"/>
            <a:ext cx="8229600" cy="5217443"/>
          </a:xfrm>
        </p:spPr>
        <p:txBody>
          <a:bodyPr>
            <a:normAutofit fontScale="92500" lnSpcReduction="10000"/>
          </a:bodyPr>
          <a:lstStyle/>
          <a:p>
            <a:pPr algn="l" rtl="0"/>
            <a:r>
              <a:rPr lang="en-US" dirty="0">
                <a:solidFill>
                  <a:srgbClr val="FF0000"/>
                </a:solidFill>
              </a:rPr>
              <a:t>Principles</a:t>
            </a:r>
          </a:p>
          <a:p>
            <a:pPr algn="l" rtl="0"/>
            <a:r>
              <a:rPr lang="en-US" dirty="0"/>
              <a:t>At the time of diagnosis, around two-thirds of all patients </a:t>
            </a:r>
            <a:r>
              <a:rPr lang="en-US" dirty="0" smtClean="0"/>
              <a:t>with </a:t>
            </a:r>
            <a:r>
              <a:rPr lang="en-US" dirty="0" err="1" smtClean="0"/>
              <a:t>oesophageal</a:t>
            </a:r>
            <a:r>
              <a:rPr lang="en-US" dirty="0" smtClean="0"/>
              <a:t> </a:t>
            </a:r>
            <a:r>
              <a:rPr lang="en-US" dirty="0"/>
              <a:t>cancer will already have incurable disease</a:t>
            </a:r>
            <a:r>
              <a:rPr lang="en-US" dirty="0" smtClean="0"/>
              <a:t>.</a:t>
            </a:r>
          </a:p>
          <a:p>
            <a:pPr algn="l" rtl="0"/>
            <a:r>
              <a:rPr lang="en-US" dirty="0" smtClean="0"/>
              <a:t> </a:t>
            </a:r>
            <a:r>
              <a:rPr lang="en-US" dirty="0"/>
              <a:t>The </a:t>
            </a:r>
            <a:r>
              <a:rPr lang="en-US" dirty="0" smtClean="0"/>
              <a:t>aim of </a:t>
            </a:r>
            <a:r>
              <a:rPr lang="en-US" dirty="0"/>
              <a:t>palliative treatment is to overcome debilitating or </a:t>
            </a:r>
            <a:r>
              <a:rPr lang="en-US" dirty="0" smtClean="0"/>
              <a:t>distressing symptoms </a:t>
            </a:r>
            <a:r>
              <a:rPr lang="en-US" dirty="0"/>
              <a:t>while maintaining the best quality of life possible </a:t>
            </a:r>
            <a:r>
              <a:rPr lang="en-US" dirty="0" smtClean="0"/>
              <a:t>for the </a:t>
            </a:r>
            <a:r>
              <a:rPr lang="en-US" dirty="0"/>
              <a:t>patient. Some patients do not require specific </a:t>
            </a:r>
            <a:r>
              <a:rPr lang="en-US" dirty="0" smtClean="0"/>
              <a:t>therapeutic interventions</a:t>
            </a:r>
            <a:r>
              <a:rPr lang="en-US" dirty="0"/>
              <a:t>, but do need supportive care and appropriate </a:t>
            </a:r>
            <a:r>
              <a:rPr lang="en-US" dirty="0" smtClean="0"/>
              <a:t>liaison with </a:t>
            </a:r>
            <a:r>
              <a:rPr lang="en-US" dirty="0"/>
              <a:t>community nursing and hospice care services.</a:t>
            </a:r>
            <a:endParaRPr lang="ar-IQ" dirty="0"/>
          </a:p>
        </p:txBody>
      </p:sp>
    </p:spTree>
    <p:extLst>
      <p:ext uri="{BB962C8B-B14F-4D97-AF65-F5344CB8AC3E}">
        <p14:creationId xmlns:p14="http://schemas.microsoft.com/office/powerpoint/2010/main" val="1996516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74042"/>
          </a:xfrm>
        </p:spPr>
        <p:txBody>
          <a:bodyPr>
            <a:normAutofit fontScale="90000"/>
          </a:bodyPr>
          <a:lstStyle/>
          <a:p>
            <a:endParaRPr lang="ar-IQ" dirty="0"/>
          </a:p>
        </p:txBody>
      </p:sp>
      <p:sp>
        <p:nvSpPr>
          <p:cNvPr id="3" name="عنصر نائب للمحتوى 2"/>
          <p:cNvSpPr>
            <a:spLocks noGrp="1"/>
          </p:cNvSpPr>
          <p:nvPr>
            <p:ph idx="1"/>
          </p:nvPr>
        </p:nvSpPr>
        <p:spPr>
          <a:xfrm>
            <a:off x="457200" y="692696"/>
            <a:ext cx="8229600" cy="5433467"/>
          </a:xfrm>
        </p:spPr>
        <p:txBody>
          <a:bodyPr/>
          <a:lstStyle/>
          <a:p>
            <a:pPr algn="l" rtl="0"/>
            <a:r>
              <a:rPr lang="en-US" dirty="0"/>
              <a:t>As dysphagia is the predominant symptom in </a:t>
            </a:r>
            <a:r>
              <a:rPr lang="en-US" dirty="0" smtClean="0"/>
              <a:t>advanced </a:t>
            </a:r>
            <a:r>
              <a:rPr lang="en-US" dirty="0" err="1" smtClean="0"/>
              <a:t>oesophageal</a:t>
            </a:r>
            <a:r>
              <a:rPr lang="en-US" dirty="0" smtClean="0"/>
              <a:t> </a:t>
            </a:r>
            <a:r>
              <a:rPr lang="en-US" dirty="0"/>
              <a:t>cancer, the principal aim of palliation is to </a:t>
            </a:r>
            <a:r>
              <a:rPr lang="en-US" dirty="0" smtClean="0"/>
              <a:t>restore adequate </a:t>
            </a:r>
            <a:r>
              <a:rPr lang="en-US" dirty="0"/>
              <a:t>swallowing. A variety of methods are available </a:t>
            </a:r>
            <a:r>
              <a:rPr lang="en-US" dirty="0" smtClean="0"/>
              <a:t>and ,given </a:t>
            </a:r>
            <a:r>
              <a:rPr lang="en-US" dirty="0"/>
              <a:t>the short life expectancy of most </a:t>
            </a:r>
            <a:r>
              <a:rPr lang="en-US" dirty="0" smtClean="0"/>
              <a:t>patients.</a:t>
            </a:r>
            <a:endParaRPr lang="ar-IQ" dirty="0"/>
          </a:p>
        </p:txBody>
      </p:sp>
    </p:spTree>
    <p:extLst>
      <p:ext uri="{BB962C8B-B14F-4D97-AF65-F5344CB8AC3E}">
        <p14:creationId xmlns:p14="http://schemas.microsoft.com/office/powerpoint/2010/main" val="1609689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Curative surgery</a:t>
            </a:r>
            <a:endParaRPr lang="ar-IQ" dirty="0"/>
          </a:p>
        </p:txBody>
      </p:sp>
      <p:sp>
        <p:nvSpPr>
          <p:cNvPr id="3" name="عنصر نائب للمحتوى 2"/>
          <p:cNvSpPr>
            <a:spLocks noGrp="1"/>
          </p:cNvSpPr>
          <p:nvPr>
            <p:ph idx="1"/>
          </p:nvPr>
        </p:nvSpPr>
        <p:spPr/>
        <p:txBody>
          <a:bodyPr>
            <a:normAutofit fontScale="92500"/>
          </a:bodyPr>
          <a:lstStyle/>
          <a:p>
            <a:pPr algn="l" rtl="0"/>
            <a:r>
              <a:rPr lang="en-US" dirty="0"/>
              <a:t>The </a:t>
            </a:r>
            <a:r>
              <a:rPr lang="en-US" dirty="0" smtClean="0"/>
              <a:t>principle of </a:t>
            </a:r>
            <a:r>
              <a:rPr lang="en-US" dirty="0" err="1"/>
              <a:t>oesophagectomy</a:t>
            </a:r>
            <a:r>
              <a:rPr lang="en-US" dirty="0"/>
              <a:t> is to deal adequately with the local </a:t>
            </a:r>
            <a:r>
              <a:rPr lang="en-US" dirty="0" err="1" smtClean="0"/>
              <a:t>tumour</a:t>
            </a:r>
            <a:r>
              <a:rPr lang="en-US" dirty="0" smtClean="0"/>
              <a:t> in </a:t>
            </a:r>
            <a:r>
              <a:rPr lang="en-US" dirty="0"/>
              <a:t>order to </a:t>
            </a:r>
            <a:r>
              <a:rPr lang="en-US" dirty="0" smtClean="0"/>
              <a:t>minimize </a:t>
            </a:r>
            <a:r>
              <a:rPr lang="en-US" dirty="0"/>
              <a:t>the risk of local recurrence and achieve </a:t>
            </a:r>
            <a:r>
              <a:rPr lang="en-US" dirty="0" smtClean="0"/>
              <a:t>an adequate </a:t>
            </a:r>
            <a:r>
              <a:rPr lang="en-US" dirty="0"/>
              <a:t>lymphadenectomy to reduce the risk of staging </a:t>
            </a:r>
            <a:r>
              <a:rPr lang="en-US" dirty="0" smtClean="0"/>
              <a:t>error.</a:t>
            </a:r>
          </a:p>
          <a:p>
            <a:pPr algn="l" rtl="0"/>
            <a:r>
              <a:rPr lang="en-US" dirty="0" smtClean="0"/>
              <a:t>When such </a:t>
            </a:r>
            <a:r>
              <a:rPr lang="en-US" dirty="0"/>
              <a:t>a margin cannot be achieved proximally, particularly </a:t>
            </a:r>
            <a:r>
              <a:rPr lang="en-US" dirty="0" smtClean="0"/>
              <a:t>with squamous </a:t>
            </a:r>
            <a:r>
              <a:rPr lang="en-US" dirty="0"/>
              <a:t>cell carcinoma, there is evidence that </a:t>
            </a:r>
            <a:r>
              <a:rPr lang="en-US" dirty="0" smtClean="0"/>
              <a:t>postoperative radiotherapy </a:t>
            </a:r>
            <a:r>
              <a:rPr lang="en-US" dirty="0"/>
              <a:t>can </a:t>
            </a:r>
            <a:r>
              <a:rPr lang="en-US" dirty="0" smtClean="0"/>
              <a:t>minimize </a:t>
            </a:r>
            <a:r>
              <a:rPr lang="en-US" dirty="0"/>
              <a:t>local recurrence</a:t>
            </a:r>
            <a:endParaRPr lang="ar-IQ" dirty="0"/>
          </a:p>
        </p:txBody>
      </p:sp>
    </p:spTree>
    <p:extLst>
      <p:ext uri="{BB962C8B-B14F-4D97-AF65-F5344CB8AC3E}">
        <p14:creationId xmlns:p14="http://schemas.microsoft.com/office/powerpoint/2010/main" val="241946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457200" y="228919"/>
            <a:ext cx="8229600" cy="45719"/>
          </a:xfrm>
        </p:spPr>
        <p:txBody>
          <a:bodyPr>
            <a:normAutofit fontScale="90000"/>
          </a:bodyPr>
          <a:lstStyle/>
          <a:p>
            <a:endParaRPr lang="ar-IQ" dirty="0"/>
          </a:p>
        </p:txBody>
      </p:sp>
      <p:sp>
        <p:nvSpPr>
          <p:cNvPr id="3" name="عنصر نائب للمحتوى 2"/>
          <p:cNvSpPr>
            <a:spLocks noGrp="1"/>
          </p:cNvSpPr>
          <p:nvPr>
            <p:ph idx="1"/>
          </p:nvPr>
        </p:nvSpPr>
        <p:spPr>
          <a:xfrm>
            <a:off x="457200" y="476672"/>
            <a:ext cx="8229600" cy="5649491"/>
          </a:xfrm>
        </p:spPr>
        <p:txBody>
          <a:bodyPr>
            <a:normAutofit lnSpcReduction="10000"/>
          </a:bodyPr>
          <a:lstStyle/>
          <a:p>
            <a:pPr algn="l" rtl="0"/>
            <a:r>
              <a:rPr lang="en-US" dirty="0"/>
              <a:t>Adenocarcinoma commonly involves the gastric </a:t>
            </a:r>
            <a:r>
              <a:rPr lang="en-US" dirty="0" err="1"/>
              <a:t>cardia</a:t>
            </a:r>
            <a:r>
              <a:rPr lang="en-US" dirty="0"/>
              <a:t> </a:t>
            </a:r>
            <a:r>
              <a:rPr lang="en-US" dirty="0" smtClean="0"/>
              <a:t>and may </a:t>
            </a:r>
            <a:r>
              <a:rPr lang="en-US" dirty="0"/>
              <a:t>therefore extend into the fundus or down the lesser curve.</a:t>
            </a:r>
          </a:p>
          <a:p>
            <a:pPr algn="l" rtl="0"/>
            <a:r>
              <a:rPr lang="en-US" dirty="0"/>
              <a:t>Some degree of gastric excision is essential in order to </a:t>
            </a:r>
            <a:r>
              <a:rPr lang="en-US" dirty="0" smtClean="0"/>
              <a:t>achieve adequate </a:t>
            </a:r>
            <a:r>
              <a:rPr lang="en-US" dirty="0"/>
              <a:t>local clearance and accomplish an appropriate lymphadenectomy.</a:t>
            </a:r>
          </a:p>
          <a:p>
            <a:pPr algn="l" rtl="0"/>
            <a:r>
              <a:rPr lang="en-US" dirty="0"/>
              <a:t>Excision of contiguous structures, such as </a:t>
            </a:r>
            <a:r>
              <a:rPr lang="en-US" dirty="0" err="1"/>
              <a:t>crura</a:t>
            </a:r>
            <a:r>
              <a:rPr lang="en-US" dirty="0"/>
              <a:t>,</a:t>
            </a:r>
          </a:p>
          <a:p>
            <a:pPr algn="l" rtl="0"/>
            <a:r>
              <a:rPr lang="en-US" dirty="0"/>
              <a:t>diaphragm and </a:t>
            </a:r>
            <a:r>
              <a:rPr lang="en-US" dirty="0" err="1"/>
              <a:t>mediastinal</a:t>
            </a:r>
            <a:r>
              <a:rPr lang="en-US" dirty="0"/>
              <a:t> pleura, needs to be considered as </a:t>
            </a:r>
            <a:r>
              <a:rPr lang="en-US" dirty="0" smtClean="0"/>
              <a:t>a method </a:t>
            </a:r>
            <a:r>
              <a:rPr lang="en-US" dirty="0"/>
              <a:t>of creating negative resection margins.</a:t>
            </a:r>
            <a:endParaRPr lang="ar-IQ" dirty="0"/>
          </a:p>
        </p:txBody>
      </p:sp>
    </p:spTree>
    <p:extLst>
      <p:ext uri="{BB962C8B-B14F-4D97-AF65-F5344CB8AC3E}">
        <p14:creationId xmlns:p14="http://schemas.microsoft.com/office/powerpoint/2010/main" val="1625836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Recent advances</a:t>
            </a:r>
            <a:endParaRPr lang="ar-IQ" dirty="0"/>
          </a:p>
        </p:txBody>
      </p:sp>
      <p:sp>
        <p:nvSpPr>
          <p:cNvPr id="3" name="عنصر نائب للمحتوى 2"/>
          <p:cNvSpPr>
            <a:spLocks noGrp="1"/>
          </p:cNvSpPr>
          <p:nvPr>
            <p:ph idx="1"/>
          </p:nvPr>
        </p:nvSpPr>
        <p:spPr>
          <a:xfrm>
            <a:off x="457200" y="1412776"/>
            <a:ext cx="8229600" cy="5256584"/>
          </a:xfrm>
        </p:spPr>
        <p:txBody>
          <a:bodyPr>
            <a:normAutofit fontScale="85000" lnSpcReduction="20000"/>
          </a:bodyPr>
          <a:lstStyle/>
          <a:p>
            <a:pPr algn="l" rtl="0"/>
            <a:r>
              <a:rPr lang="en-US" dirty="0" smtClean="0">
                <a:solidFill>
                  <a:srgbClr val="FF0000"/>
                </a:solidFill>
              </a:rPr>
              <a:t>Endoscopic mucosal </a:t>
            </a:r>
            <a:r>
              <a:rPr lang="en-US" dirty="0">
                <a:solidFill>
                  <a:srgbClr val="FF0000"/>
                </a:solidFill>
              </a:rPr>
              <a:t>resection </a:t>
            </a:r>
            <a:r>
              <a:rPr lang="en-US" dirty="0"/>
              <a:t>for these apparently early lesions has </a:t>
            </a:r>
            <a:r>
              <a:rPr lang="en-US" dirty="0" smtClean="0"/>
              <a:t>become increasingly </a:t>
            </a:r>
            <a:r>
              <a:rPr lang="en-US" dirty="0"/>
              <a:t>popular, providing either a cure or at least </a:t>
            </a:r>
            <a:r>
              <a:rPr lang="en-US" dirty="0" smtClean="0"/>
              <a:t>sufficient histological </a:t>
            </a:r>
            <a:r>
              <a:rPr lang="en-US" dirty="0"/>
              <a:t>information upon which to base a further </a:t>
            </a:r>
            <a:r>
              <a:rPr lang="en-US" dirty="0" smtClean="0"/>
              <a:t>management strategy.</a:t>
            </a:r>
          </a:p>
          <a:p>
            <a:pPr algn="l" rtl="0"/>
            <a:r>
              <a:rPr lang="en-US" dirty="0" smtClean="0"/>
              <a:t> </a:t>
            </a:r>
            <a:r>
              <a:rPr lang="en-US" dirty="0">
                <a:solidFill>
                  <a:srgbClr val="FF0000"/>
                </a:solidFill>
              </a:rPr>
              <a:t>Photodynamic therapy (PDT) </a:t>
            </a:r>
            <a:r>
              <a:rPr lang="en-US" dirty="0"/>
              <a:t>is an </a:t>
            </a:r>
            <a:r>
              <a:rPr lang="en-US" dirty="0" smtClean="0"/>
              <a:t>alternative approach </a:t>
            </a:r>
            <a:r>
              <a:rPr lang="en-US" dirty="0"/>
              <a:t>that has largely been used in patients who were </a:t>
            </a:r>
            <a:r>
              <a:rPr lang="en-US" dirty="0" smtClean="0"/>
              <a:t>either unfit </a:t>
            </a:r>
            <a:r>
              <a:rPr lang="en-US" dirty="0"/>
              <a:t>or unwilling to undergo surgery. This endoscopic </a:t>
            </a:r>
            <a:r>
              <a:rPr lang="en-US" dirty="0" smtClean="0"/>
              <a:t>technique relies </a:t>
            </a:r>
            <a:r>
              <a:rPr lang="en-US" dirty="0"/>
              <a:t>on the administration of a </a:t>
            </a:r>
            <a:r>
              <a:rPr lang="en-US" dirty="0" err="1"/>
              <a:t>photosensitiser</a:t>
            </a:r>
            <a:r>
              <a:rPr lang="en-US" dirty="0"/>
              <a:t> that is </a:t>
            </a:r>
            <a:r>
              <a:rPr lang="en-US" dirty="0" smtClean="0"/>
              <a:t>taken up </a:t>
            </a:r>
            <a:r>
              <a:rPr lang="en-US" dirty="0"/>
              <a:t>preferentially by dysplastic and malignant cells followed </a:t>
            </a:r>
            <a:r>
              <a:rPr lang="en-US" dirty="0" smtClean="0"/>
              <a:t>by exposure </a:t>
            </a:r>
            <a:r>
              <a:rPr lang="en-US" dirty="0"/>
              <a:t>of an appropriate segment of the </a:t>
            </a:r>
            <a:r>
              <a:rPr lang="en-US" dirty="0" smtClean="0"/>
              <a:t>esophagus </a:t>
            </a:r>
            <a:r>
              <a:rPr lang="en-US" dirty="0"/>
              <a:t>to </a:t>
            </a:r>
            <a:r>
              <a:rPr lang="en-US" dirty="0" smtClean="0"/>
              <a:t>laser light</a:t>
            </a:r>
            <a:r>
              <a:rPr lang="en-US" dirty="0"/>
              <a:t>. The main drawback is skin </a:t>
            </a:r>
            <a:r>
              <a:rPr lang="en-US" dirty="0" smtClean="0"/>
              <a:t>photosensitization, </a:t>
            </a:r>
            <a:r>
              <a:rPr lang="en-US" dirty="0"/>
              <a:t>so </a:t>
            </a:r>
            <a:r>
              <a:rPr lang="en-US" dirty="0" smtClean="0"/>
              <a:t>patients must </a:t>
            </a:r>
            <a:r>
              <a:rPr lang="en-US" dirty="0"/>
              <a:t>avoid sunlight exposure in the short term.</a:t>
            </a:r>
            <a:endParaRPr lang="ar-IQ" dirty="0"/>
          </a:p>
        </p:txBody>
      </p:sp>
    </p:spTree>
    <p:extLst>
      <p:ext uri="{BB962C8B-B14F-4D97-AF65-F5344CB8AC3E}">
        <p14:creationId xmlns:p14="http://schemas.microsoft.com/office/powerpoint/2010/main" val="88530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en-US" dirty="0" smtClean="0"/>
              <a:t>summary</a:t>
            </a:r>
            <a:endParaRPr lang="ar-IQ" dirty="0"/>
          </a:p>
        </p:txBody>
      </p:sp>
      <p:sp>
        <p:nvSpPr>
          <p:cNvPr id="3" name="عنصر نائب للمحتوى 2"/>
          <p:cNvSpPr>
            <a:spLocks noGrp="1"/>
          </p:cNvSpPr>
          <p:nvPr>
            <p:ph idx="1"/>
          </p:nvPr>
        </p:nvSpPr>
        <p:spPr>
          <a:xfrm>
            <a:off x="457200" y="1124744"/>
            <a:ext cx="8229600" cy="5001419"/>
          </a:xfrm>
        </p:spPr>
        <p:txBody>
          <a:bodyPr>
            <a:normAutofit lnSpcReduction="10000"/>
          </a:bodyPr>
          <a:lstStyle/>
          <a:p>
            <a:pPr algn="l" rtl="0"/>
            <a:r>
              <a:rPr lang="en-US" dirty="0"/>
              <a:t>Radical </a:t>
            </a:r>
            <a:r>
              <a:rPr lang="en-US" dirty="0" err="1"/>
              <a:t>oesophagectomy</a:t>
            </a:r>
            <a:r>
              <a:rPr lang="en-US" dirty="0"/>
              <a:t> is the most important aspect </a:t>
            </a:r>
            <a:r>
              <a:rPr lang="en-US" dirty="0" smtClean="0"/>
              <a:t>of curative </a:t>
            </a:r>
            <a:r>
              <a:rPr lang="en-US" dirty="0"/>
              <a:t>treatment</a:t>
            </a:r>
          </a:p>
          <a:p>
            <a:pPr algn="l" rtl="0"/>
            <a:r>
              <a:rPr lang="en-US" dirty="0"/>
              <a:t> </a:t>
            </a:r>
            <a:r>
              <a:rPr lang="en-US" dirty="0" err="1"/>
              <a:t>Neoadjuvant</a:t>
            </a:r>
            <a:r>
              <a:rPr lang="en-US" dirty="0"/>
              <a:t> treatments before surgery may </a:t>
            </a:r>
            <a:r>
              <a:rPr lang="en-US" dirty="0" smtClean="0"/>
              <a:t>improve survival </a:t>
            </a:r>
            <a:r>
              <a:rPr lang="en-US" dirty="0"/>
              <a:t>in a proportion of patients</a:t>
            </a:r>
          </a:p>
          <a:p>
            <a:pPr algn="l" rtl="0"/>
            <a:r>
              <a:rPr lang="en-US" dirty="0"/>
              <a:t> </a:t>
            </a:r>
            <a:r>
              <a:rPr lang="en-US" dirty="0" err="1"/>
              <a:t>Chemoradiotherapy</a:t>
            </a:r>
            <a:r>
              <a:rPr lang="en-US" dirty="0"/>
              <a:t> alone may cure selected </a:t>
            </a:r>
            <a:r>
              <a:rPr lang="en-US" dirty="0" smtClean="0"/>
              <a:t>patients, particularly </a:t>
            </a:r>
            <a:r>
              <a:rPr lang="en-US" dirty="0"/>
              <a:t>those with squamous cell cancers</a:t>
            </a:r>
          </a:p>
          <a:p>
            <a:pPr algn="l" rtl="0"/>
            <a:r>
              <a:rPr lang="en-US" dirty="0"/>
              <a:t> Useful palliation may be achieved by </a:t>
            </a:r>
            <a:r>
              <a:rPr lang="en-US" dirty="0" smtClean="0"/>
              <a:t>chemo/radiotherapy or </a:t>
            </a:r>
            <a:r>
              <a:rPr lang="en-US" dirty="0"/>
              <a:t>endoscopic treatments</a:t>
            </a:r>
            <a:endParaRPr lang="ar-IQ" dirty="0"/>
          </a:p>
        </p:txBody>
      </p:sp>
    </p:spTree>
    <p:extLst>
      <p:ext uri="{BB962C8B-B14F-4D97-AF65-F5344CB8AC3E}">
        <p14:creationId xmlns:p14="http://schemas.microsoft.com/office/powerpoint/2010/main" val="3684463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en-US" dirty="0" err="1" smtClean="0"/>
              <a:t>Esophagectomy</a:t>
            </a:r>
            <a:endParaRPr lang="ar-IQ" dirty="0"/>
          </a:p>
        </p:txBody>
      </p:sp>
      <p:sp>
        <p:nvSpPr>
          <p:cNvPr id="3" name="عنصر نائب للمحتوى 2"/>
          <p:cNvSpPr>
            <a:spLocks noGrp="1"/>
          </p:cNvSpPr>
          <p:nvPr>
            <p:ph idx="1"/>
          </p:nvPr>
        </p:nvSpPr>
        <p:spPr>
          <a:xfrm>
            <a:off x="457200" y="1052736"/>
            <a:ext cx="7571184" cy="5184576"/>
          </a:xfrm>
        </p:spPr>
        <p:txBody>
          <a:bodyPr/>
          <a:lstStyle/>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r>
              <a:rPr lang="en-US" dirty="0" smtClean="0"/>
              <a:t>3)</a:t>
            </a:r>
            <a:r>
              <a:rPr lang="en-US" dirty="0" err="1" smtClean="0"/>
              <a:t>Transhiatal</a:t>
            </a:r>
            <a:r>
              <a:rPr lang="en-US" dirty="0" smtClean="0"/>
              <a:t> </a:t>
            </a:r>
            <a:r>
              <a:rPr lang="en-US" dirty="0" err="1"/>
              <a:t>oesophagectomy</a:t>
            </a:r>
            <a:r>
              <a:rPr lang="en-US" dirty="0"/>
              <a:t> (without thoracotomy)</a:t>
            </a:r>
          </a:p>
          <a:p>
            <a:pPr algn="l" rtl="0"/>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064896"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686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smtClean="0"/>
              <a:t>Structural (mechanical) obstruction</a:t>
            </a:r>
          </a:p>
          <a:p>
            <a:pPr marL="0" indent="0" algn="l" rtl="0">
              <a:buNone/>
            </a:pPr>
            <a:r>
              <a:rPr lang="en-US" dirty="0" smtClean="0"/>
              <a:t> </a:t>
            </a:r>
          </a:p>
          <a:p>
            <a:pPr algn="l" rtl="0"/>
            <a:r>
              <a:rPr lang="en-US" dirty="0" smtClean="0"/>
              <a:t>Functional obstruction (disruption of the coordinated waves of peristaltic contractions) --------- Esophageal </a:t>
            </a:r>
            <a:r>
              <a:rPr lang="en-US" dirty="0" err="1" smtClean="0"/>
              <a:t>dysmotility</a:t>
            </a:r>
            <a:endParaRPr lang="ar-JO" dirty="0"/>
          </a:p>
        </p:txBody>
      </p:sp>
      <p:sp>
        <p:nvSpPr>
          <p:cNvPr id="2" name="عنوان 1"/>
          <p:cNvSpPr>
            <a:spLocks noGrp="1"/>
          </p:cNvSpPr>
          <p:nvPr>
            <p:ph type="title"/>
          </p:nvPr>
        </p:nvSpPr>
        <p:spPr/>
        <p:txBody>
          <a:bodyPr/>
          <a:lstStyle/>
          <a:p>
            <a:r>
              <a:rPr lang="en-US" dirty="0" smtClean="0"/>
              <a:t>Esophageal Obstruction</a:t>
            </a:r>
            <a:endParaRPr lang="ar-JO" dirty="0"/>
          </a:p>
        </p:txBody>
      </p:sp>
    </p:spTree>
    <p:extLst>
      <p:ext uri="{BB962C8B-B14F-4D97-AF65-F5344CB8AC3E}">
        <p14:creationId xmlns:p14="http://schemas.microsoft.com/office/powerpoint/2010/main" val="1676114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dirty="0" smtClean="0"/>
              <a:t>Esophageal </a:t>
            </a:r>
            <a:r>
              <a:rPr lang="en-US" dirty="0" err="1" smtClean="0"/>
              <a:t>dysmotility</a:t>
            </a:r>
            <a:r>
              <a:rPr lang="en-US" dirty="0" smtClean="0"/>
              <a:t>:</a:t>
            </a:r>
          </a:p>
          <a:p>
            <a:pPr marL="0" indent="0" algn="l" rtl="0">
              <a:buNone/>
            </a:pPr>
            <a:r>
              <a:rPr lang="en-US" b="1" dirty="0" smtClean="0"/>
              <a:t>- Nutcracker esophagus</a:t>
            </a:r>
            <a:r>
              <a:rPr lang="en-US" dirty="0" smtClean="0"/>
              <a:t>:</a:t>
            </a:r>
          </a:p>
          <a:p>
            <a:pPr marL="0" indent="0" algn="l" rtl="0">
              <a:buNone/>
            </a:pPr>
            <a:endParaRPr lang="en-US" dirty="0" smtClean="0"/>
          </a:p>
          <a:p>
            <a:pPr marL="0" indent="0" algn="l" rtl="0">
              <a:buNone/>
            </a:pPr>
            <a:r>
              <a:rPr lang="en-US" b="1" dirty="0" smtClean="0"/>
              <a:t>- Diffuse esophageal spasm:</a:t>
            </a:r>
          </a:p>
          <a:p>
            <a:pPr marL="0" indent="0" algn="l" rtl="0">
              <a:buNone/>
            </a:pPr>
            <a:endParaRPr lang="en-US" dirty="0" smtClean="0"/>
          </a:p>
          <a:p>
            <a:pPr marL="0" indent="0" algn="l" rtl="0">
              <a:buNone/>
            </a:pPr>
            <a:r>
              <a:rPr lang="en-US" b="1" dirty="0" smtClean="0"/>
              <a:t>- Lower esophageal sphincter dysfunction/hypertensive lower esophageal sphincter</a:t>
            </a:r>
            <a:endParaRPr lang="ar-JO" dirty="0"/>
          </a:p>
        </p:txBody>
      </p:sp>
      <p:sp>
        <p:nvSpPr>
          <p:cNvPr id="2" name="عنوان 1"/>
          <p:cNvSpPr>
            <a:spLocks noGrp="1"/>
          </p:cNvSpPr>
          <p:nvPr>
            <p:ph type="title"/>
          </p:nvPr>
        </p:nvSpPr>
        <p:spPr/>
        <p:txBody>
          <a:bodyPr/>
          <a:lstStyle/>
          <a:p>
            <a:endParaRPr lang="ar-JO"/>
          </a:p>
        </p:txBody>
      </p:sp>
    </p:spTree>
    <p:extLst>
      <p:ext uri="{BB962C8B-B14F-4D97-AF65-F5344CB8AC3E}">
        <p14:creationId xmlns:p14="http://schemas.microsoft.com/office/powerpoint/2010/main" val="2944789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b="1" dirty="0"/>
              <a:t>Nutcracker esophagus</a:t>
            </a:r>
            <a:r>
              <a:rPr lang="en-US" dirty="0"/>
              <a:t>:</a:t>
            </a:r>
          </a:p>
          <a:p>
            <a:pPr marL="0" indent="0" algn="l" rtl="0">
              <a:buNone/>
            </a:pPr>
            <a:endParaRPr lang="en-US" dirty="0"/>
          </a:p>
          <a:p>
            <a:pPr algn="l" rtl="0">
              <a:buFontTx/>
              <a:buChar char="-"/>
            </a:pPr>
            <a:r>
              <a:rPr lang="en-US" dirty="0" smtClean="0"/>
              <a:t>High-amplitude </a:t>
            </a:r>
            <a:r>
              <a:rPr lang="en-US" dirty="0"/>
              <a:t>contractions of the distal esophagus---- contractions proceed in a coordinated manner</a:t>
            </a:r>
            <a:endParaRPr lang="en-US" dirty="0" smtClean="0"/>
          </a:p>
          <a:p>
            <a:pPr algn="l" rtl="0">
              <a:buFontTx/>
              <a:buChar char="-"/>
            </a:pPr>
            <a:r>
              <a:rPr lang="en-US" dirty="0" smtClean="0"/>
              <a:t>dysphagia</a:t>
            </a:r>
            <a:r>
              <a:rPr lang="en-US" dirty="0"/>
              <a:t>, chest pain</a:t>
            </a:r>
          </a:p>
          <a:p>
            <a:endParaRPr lang="ar-JO" dirty="0"/>
          </a:p>
        </p:txBody>
      </p:sp>
      <p:sp>
        <p:nvSpPr>
          <p:cNvPr id="2" name="عنوان 1"/>
          <p:cNvSpPr>
            <a:spLocks noGrp="1"/>
          </p:cNvSpPr>
          <p:nvPr>
            <p:ph type="title"/>
          </p:nvPr>
        </p:nvSpPr>
        <p:spPr/>
        <p:txBody>
          <a:bodyPr/>
          <a:lstStyle/>
          <a:p>
            <a:endParaRPr lang="ar-JO"/>
          </a:p>
        </p:txBody>
      </p:sp>
    </p:spTree>
    <p:extLst>
      <p:ext uri="{BB962C8B-B14F-4D97-AF65-F5344CB8AC3E}">
        <p14:creationId xmlns:p14="http://schemas.microsoft.com/office/powerpoint/2010/main" val="2340156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t>ETIOLOGY</a:t>
            </a:r>
          </a:p>
        </p:txBody>
      </p:sp>
      <p:sp>
        <p:nvSpPr>
          <p:cNvPr id="13315" name="Rectangle 3"/>
          <p:cNvSpPr>
            <a:spLocks noGrp="1" noChangeArrowheads="1"/>
          </p:cNvSpPr>
          <p:nvPr>
            <p:ph idx="1"/>
          </p:nvPr>
        </p:nvSpPr>
        <p:spPr/>
        <p:txBody>
          <a:bodyPr/>
          <a:lstStyle/>
          <a:p>
            <a:pPr algn="l" rtl="0">
              <a:lnSpc>
                <a:spcPct val="90000"/>
              </a:lnSpc>
            </a:pPr>
            <a:r>
              <a:rPr lang="en-US" dirty="0"/>
              <a:t>The etiology of achalasia is not known</a:t>
            </a:r>
          </a:p>
          <a:p>
            <a:pPr algn="l" rtl="0">
              <a:lnSpc>
                <a:spcPct val="90000"/>
              </a:lnSpc>
            </a:pPr>
            <a:endParaRPr lang="en-US" dirty="0"/>
          </a:p>
          <a:p>
            <a:pPr algn="l" rtl="0">
              <a:lnSpc>
                <a:spcPct val="90000"/>
              </a:lnSpc>
            </a:pPr>
            <a:r>
              <a:rPr lang="en-US" i="1" dirty="0"/>
              <a:t>Autoimmune disorder</a:t>
            </a:r>
            <a:r>
              <a:rPr lang="en-US" dirty="0"/>
              <a:t> - associated with HLA-DQw1 -  antibodies to enteric neurons </a:t>
            </a:r>
          </a:p>
          <a:p>
            <a:pPr algn="l" rtl="0">
              <a:lnSpc>
                <a:spcPct val="90000"/>
              </a:lnSpc>
            </a:pPr>
            <a:endParaRPr lang="en-US" dirty="0"/>
          </a:p>
          <a:p>
            <a:pPr algn="l" rtl="0">
              <a:lnSpc>
                <a:spcPct val="90000"/>
              </a:lnSpc>
            </a:pPr>
            <a:r>
              <a:rPr lang="en-US" i="1" dirty="0"/>
              <a:t>Chronic infections</a:t>
            </a:r>
            <a:r>
              <a:rPr lang="en-US" dirty="0"/>
              <a:t> with herpes zoster or measles viruses</a:t>
            </a:r>
          </a:p>
        </p:txBody>
      </p:sp>
    </p:spTree>
    <p:extLst>
      <p:ext uri="{BB962C8B-B14F-4D97-AF65-F5344CB8AC3E}">
        <p14:creationId xmlns:p14="http://schemas.microsoft.com/office/powerpoint/2010/main" val="1642160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JO" dirty="0"/>
          </a:p>
        </p:txBody>
      </p:sp>
      <p:sp>
        <p:nvSpPr>
          <p:cNvPr id="2" name="عنوان 1"/>
          <p:cNvSpPr>
            <a:spLocks noGrp="1"/>
          </p:cNvSpPr>
          <p:nvPr>
            <p:ph type="title"/>
          </p:nvPr>
        </p:nvSpPr>
        <p:spPr/>
        <p:txBody>
          <a:bodyPr/>
          <a:lstStyle/>
          <a:p>
            <a:endParaRPr lang="ar-JO"/>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809750"/>
            <a:ext cx="4286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66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JO" dirty="0"/>
          </a:p>
        </p:txBody>
      </p:sp>
      <p:sp>
        <p:nvSpPr>
          <p:cNvPr id="2" name="عنوان 1"/>
          <p:cNvSpPr>
            <a:spLocks noGrp="1"/>
          </p:cNvSpPr>
          <p:nvPr>
            <p:ph type="title"/>
          </p:nvPr>
        </p:nvSpPr>
        <p:spPr/>
        <p:txBody>
          <a:bodyPr/>
          <a:lstStyle/>
          <a:p>
            <a:endParaRPr lang="ar-JO"/>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5696867" cy="597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3364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rtl="0">
              <a:buNone/>
            </a:pPr>
            <a:r>
              <a:rPr lang="en-US" b="1" dirty="0" smtClean="0"/>
              <a:t>esophageal </a:t>
            </a:r>
            <a:r>
              <a:rPr lang="en-US" b="1" dirty="0"/>
              <a:t>motility study </a:t>
            </a:r>
            <a:r>
              <a:rPr lang="en-US" dirty="0"/>
              <a:t>(esophageal </a:t>
            </a:r>
            <a:r>
              <a:rPr lang="en-US" dirty="0" err="1"/>
              <a:t>manometry</a:t>
            </a:r>
            <a:r>
              <a:rPr lang="en-US" dirty="0" smtClean="0"/>
              <a:t>)</a:t>
            </a:r>
          </a:p>
          <a:p>
            <a:pPr marL="0" indent="0" algn="l" rtl="0">
              <a:buNone/>
            </a:pPr>
            <a:endParaRPr lang="en-US" dirty="0"/>
          </a:p>
          <a:p>
            <a:pPr marL="0" indent="0" algn="l" rtl="0">
              <a:buNone/>
            </a:pPr>
            <a:r>
              <a:rPr lang="en-US" dirty="0"/>
              <a:t>Esophageal motility studies involve pressure measurements of the esophagus after a patient takes a wet (fluid-containing) or dry (solid-containing) swallow. Measurements are usually taken at various points in the esophagus</a:t>
            </a:r>
            <a:endParaRPr lang="ar-JO" dirty="0"/>
          </a:p>
        </p:txBody>
      </p:sp>
      <p:sp>
        <p:nvSpPr>
          <p:cNvPr id="2" name="عنوان 1"/>
          <p:cNvSpPr>
            <a:spLocks noGrp="1"/>
          </p:cNvSpPr>
          <p:nvPr>
            <p:ph type="title"/>
          </p:nvPr>
        </p:nvSpPr>
        <p:spPr/>
        <p:txBody>
          <a:bodyPr/>
          <a:lstStyle/>
          <a:p>
            <a:endParaRPr lang="ar-JO"/>
          </a:p>
        </p:txBody>
      </p:sp>
    </p:spTree>
    <p:extLst>
      <p:ext uri="{BB962C8B-B14F-4D97-AF65-F5344CB8AC3E}">
        <p14:creationId xmlns:p14="http://schemas.microsoft.com/office/powerpoint/2010/main" val="3154718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b="1" dirty="0"/>
              <a:t>Diffuse esophageal spasm</a:t>
            </a:r>
            <a:r>
              <a:rPr lang="en-US" dirty="0"/>
              <a:t>:</a:t>
            </a:r>
          </a:p>
          <a:p>
            <a:pPr algn="l" rtl="0">
              <a:buFontTx/>
              <a:buChar char="-"/>
            </a:pPr>
            <a:r>
              <a:rPr lang="en-US" dirty="0" smtClean="0"/>
              <a:t>repetitive</a:t>
            </a:r>
            <a:r>
              <a:rPr lang="en-US" dirty="0"/>
              <a:t>, simultaneous contractions of the distal esophageal smooth </a:t>
            </a:r>
            <a:r>
              <a:rPr lang="en-US" dirty="0" smtClean="0"/>
              <a:t>muscle -----</a:t>
            </a:r>
            <a:r>
              <a:rPr lang="en-US" dirty="0"/>
              <a:t>uncoordinated contractions of the esophagus , contractions that are of normal amplitude</a:t>
            </a:r>
            <a:endParaRPr lang="en-US" dirty="0" smtClean="0"/>
          </a:p>
          <a:p>
            <a:pPr algn="l" rtl="0">
              <a:buFontTx/>
              <a:buChar char="-"/>
            </a:pPr>
            <a:r>
              <a:rPr lang="en-US" dirty="0" smtClean="0"/>
              <a:t>Dysphagia, chest pain</a:t>
            </a:r>
          </a:p>
          <a:p>
            <a:pPr algn="l" rtl="0">
              <a:buFontTx/>
              <a:buChar char="-"/>
            </a:pPr>
            <a:r>
              <a:rPr lang="en-US" dirty="0" smtClean="0"/>
              <a:t>DX by </a:t>
            </a:r>
            <a:r>
              <a:rPr lang="en-US" dirty="0" err="1" smtClean="0"/>
              <a:t>manometry</a:t>
            </a:r>
            <a:endParaRPr lang="en-US" dirty="0" smtClean="0"/>
          </a:p>
          <a:p>
            <a:pPr algn="l" rtl="0"/>
            <a:endParaRPr lang="en-US" dirty="0"/>
          </a:p>
          <a:p>
            <a:pPr algn="l" rtl="0"/>
            <a:endParaRPr lang="en-US" dirty="0"/>
          </a:p>
          <a:p>
            <a:pPr algn="l" rtl="0"/>
            <a:endParaRPr lang="ar-JO" dirty="0"/>
          </a:p>
        </p:txBody>
      </p:sp>
      <p:sp>
        <p:nvSpPr>
          <p:cNvPr id="2" name="عنوان 1"/>
          <p:cNvSpPr>
            <a:spLocks noGrp="1"/>
          </p:cNvSpPr>
          <p:nvPr>
            <p:ph type="title"/>
          </p:nvPr>
        </p:nvSpPr>
        <p:spPr/>
        <p:txBody>
          <a:bodyPr/>
          <a:lstStyle/>
          <a:p>
            <a:endParaRPr lang="ar-JO"/>
          </a:p>
        </p:txBody>
      </p:sp>
    </p:spTree>
    <p:extLst>
      <p:ext uri="{BB962C8B-B14F-4D97-AF65-F5344CB8AC3E}">
        <p14:creationId xmlns:p14="http://schemas.microsoft.com/office/powerpoint/2010/main" val="2436041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en-US" dirty="0" smtClean="0"/>
          </a:p>
          <a:p>
            <a:pPr algn="l" rtl="0"/>
            <a:endParaRPr lang="en-US" dirty="0" smtClean="0"/>
          </a:p>
          <a:p>
            <a:pPr algn="l" rtl="0"/>
            <a:endParaRPr lang="en-US" dirty="0"/>
          </a:p>
          <a:p>
            <a:pPr algn="l" rtl="0"/>
            <a:endParaRPr lang="en-US" dirty="0" smtClean="0"/>
          </a:p>
          <a:p>
            <a:pPr algn="l" rtl="0"/>
            <a:r>
              <a:rPr lang="en-US" dirty="0" smtClean="0"/>
              <a:t>Corkscrew </a:t>
            </a:r>
            <a:r>
              <a:rPr lang="en-US" dirty="0"/>
              <a:t>appearance of the esophagus, Barium swallow</a:t>
            </a:r>
            <a:endParaRPr lang="ar-JO" dirty="0"/>
          </a:p>
        </p:txBody>
      </p:sp>
      <p:sp>
        <p:nvSpPr>
          <p:cNvPr id="2" name="عنوان 1"/>
          <p:cNvSpPr>
            <a:spLocks noGrp="1"/>
          </p:cNvSpPr>
          <p:nvPr>
            <p:ph type="title"/>
          </p:nvPr>
        </p:nvSpPr>
        <p:spPr/>
        <p:txBody>
          <a:bodyPr/>
          <a:lstStyle/>
          <a:p>
            <a:endParaRPr lang="ar-JO"/>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589" y="188640"/>
            <a:ext cx="2994563" cy="518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68760"/>
            <a:ext cx="2095500" cy="370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5491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72067" y="2060848"/>
            <a:ext cx="7408333" cy="4392488"/>
          </a:xfrm>
        </p:spPr>
        <p:txBody>
          <a:bodyPr>
            <a:normAutofit/>
          </a:bodyPr>
          <a:lstStyle/>
          <a:p>
            <a:pPr marL="0" indent="0" algn="l" rtl="0">
              <a:buNone/>
            </a:pPr>
            <a:r>
              <a:rPr lang="en-US" b="1" dirty="0" smtClean="0"/>
              <a:t>Mechanical obstruction</a:t>
            </a:r>
            <a:r>
              <a:rPr lang="en-US" dirty="0" smtClean="0"/>
              <a:t>:</a:t>
            </a:r>
          </a:p>
          <a:p>
            <a:pPr marL="0" indent="0" algn="l" rtl="0">
              <a:buNone/>
            </a:pPr>
            <a:r>
              <a:rPr lang="en-US" dirty="0"/>
              <a:t>presents as progressive dysphagia that begins with inability to swallow solids ----- liquids </a:t>
            </a:r>
            <a:r>
              <a:rPr lang="en-US" dirty="0" smtClean="0"/>
              <a:t>. </a:t>
            </a:r>
          </a:p>
          <a:p>
            <a:pPr marL="0" indent="0" algn="l" rtl="0">
              <a:buNone/>
            </a:pPr>
            <a:r>
              <a:rPr lang="en-US" dirty="0" smtClean="0"/>
              <a:t>can </a:t>
            </a:r>
            <a:r>
              <a:rPr lang="en-US" dirty="0"/>
              <a:t>be caused </a:t>
            </a:r>
            <a:r>
              <a:rPr lang="en-US" dirty="0" smtClean="0"/>
              <a:t>by:  </a:t>
            </a:r>
          </a:p>
          <a:p>
            <a:pPr marL="0" indent="0" algn="l" rtl="0">
              <a:buNone/>
            </a:pPr>
            <a:r>
              <a:rPr lang="en-US" dirty="0" smtClean="0"/>
              <a:t>1- strictures/stenosis (chronic gastro-esophageal </a:t>
            </a:r>
            <a:r>
              <a:rPr lang="en-US" dirty="0"/>
              <a:t>reflux, </a:t>
            </a:r>
            <a:r>
              <a:rPr lang="en-US" dirty="0" smtClean="0"/>
              <a:t>irradiation, caustic injury, cancer)</a:t>
            </a:r>
          </a:p>
          <a:p>
            <a:pPr marL="0" indent="0" algn="l" rtl="0">
              <a:buNone/>
            </a:pPr>
            <a:r>
              <a:rPr lang="en-US" dirty="0" smtClean="0"/>
              <a:t>2- Cancer</a:t>
            </a:r>
          </a:p>
          <a:p>
            <a:pPr marL="0" indent="0" algn="l" rtl="0">
              <a:buNone/>
            </a:pPr>
            <a:r>
              <a:rPr lang="en-US" dirty="0" smtClean="0"/>
              <a:t>3- Esophageal </a:t>
            </a:r>
            <a:r>
              <a:rPr lang="en-US" dirty="0"/>
              <a:t>mucosal webs </a:t>
            </a:r>
            <a:r>
              <a:rPr lang="en-US" dirty="0" smtClean="0"/>
              <a:t>:</a:t>
            </a:r>
          </a:p>
          <a:p>
            <a:pPr marL="0" indent="0" algn="l" rtl="0">
              <a:buNone/>
            </a:pPr>
            <a:r>
              <a:rPr lang="en-US" dirty="0" smtClean="0"/>
              <a:t>-  idiopathic</a:t>
            </a:r>
          </a:p>
          <a:p>
            <a:pPr marL="0" indent="0" algn="l" rtl="0">
              <a:buNone/>
            </a:pPr>
            <a:r>
              <a:rPr lang="en-US" b="1" dirty="0" smtClean="0"/>
              <a:t>- </a:t>
            </a:r>
            <a:r>
              <a:rPr lang="en-US" dirty="0" smtClean="0"/>
              <a:t>4- Esophageal </a:t>
            </a:r>
            <a:r>
              <a:rPr lang="en-US" dirty="0"/>
              <a:t>rings, or </a:t>
            </a:r>
            <a:r>
              <a:rPr lang="en-US" dirty="0" err="1"/>
              <a:t>Schatzki</a:t>
            </a:r>
            <a:r>
              <a:rPr lang="en-US" dirty="0"/>
              <a:t> </a:t>
            </a:r>
            <a:r>
              <a:rPr lang="en-US" dirty="0" smtClean="0"/>
              <a:t>rings</a:t>
            </a:r>
          </a:p>
        </p:txBody>
      </p:sp>
      <p:sp>
        <p:nvSpPr>
          <p:cNvPr id="2" name="عنوان 1"/>
          <p:cNvSpPr>
            <a:spLocks noGrp="1"/>
          </p:cNvSpPr>
          <p:nvPr>
            <p:ph type="title"/>
          </p:nvPr>
        </p:nvSpPr>
        <p:spPr/>
        <p:txBody>
          <a:bodyPr/>
          <a:lstStyle/>
          <a:p>
            <a:endParaRPr lang="ar-JO"/>
          </a:p>
        </p:txBody>
      </p:sp>
    </p:spTree>
    <p:extLst>
      <p:ext uri="{BB962C8B-B14F-4D97-AF65-F5344CB8AC3E}">
        <p14:creationId xmlns:p14="http://schemas.microsoft.com/office/powerpoint/2010/main" val="3767169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b="1" dirty="0"/>
              <a:t>Lower esophageal sphincter dysfunction</a:t>
            </a:r>
            <a:r>
              <a:rPr lang="en-US" dirty="0"/>
              <a:t>:</a:t>
            </a:r>
          </a:p>
          <a:p>
            <a:pPr marL="0" indent="0" algn="l" rtl="0">
              <a:buNone/>
            </a:pPr>
            <a:r>
              <a:rPr lang="en-US" dirty="0"/>
              <a:t>- such as high resting pressure or incomplete relaxation.</a:t>
            </a:r>
          </a:p>
          <a:p>
            <a:pPr marL="0" indent="0" algn="l" rtl="0">
              <a:buNone/>
            </a:pPr>
            <a:r>
              <a:rPr lang="en-US" dirty="0"/>
              <a:t>- Termed hypertensive lower esophageal sphincter in absence of altered patterns of esophageal contraction that seen in disorders described above. </a:t>
            </a:r>
          </a:p>
          <a:p>
            <a:endParaRPr lang="ar-JO" dirty="0"/>
          </a:p>
        </p:txBody>
      </p:sp>
      <p:sp>
        <p:nvSpPr>
          <p:cNvPr id="2" name="عنوان 1"/>
          <p:cNvSpPr>
            <a:spLocks noGrp="1"/>
          </p:cNvSpPr>
          <p:nvPr>
            <p:ph type="title"/>
          </p:nvPr>
        </p:nvSpPr>
        <p:spPr/>
        <p:txBody>
          <a:bodyPr/>
          <a:lstStyle/>
          <a:p>
            <a:endParaRPr lang="ar-JO"/>
          </a:p>
        </p:txBody>
      </p:sp>
    </p:spTree>
    <p:extLst>
      <p:ext uri="{BB962C8B-B14F-4D97-AF65-F5344CB8AC3E}">
        <p14:creationId xmlns:p14="http://schemas.microsoft.com/office/powerpoint/2010/main" val="1087136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marL="0" indent="0" algn="l" rtl="0">
              <a:buNone/>
            </a:pPr>
            <a:r>
              <a:rPr lang="en-US" dirty="0"/>
              <a:t>esophageal </a:t>
            </a:r>
            <a:r>
              <a:rPr lang="en-US" dirty="0" err="1" smtClean="0"/>
              <a:t>dysmotility</a:t>
            </a:r>
            <a:r>
              <a:rPr lang="en-US" dirty="0" smtClean="0"/>
              <a:t> may </a:t>
            </a:r>
            <a:r>
              <a:rPr lang="en-US" dirty="0"/>
              <a:t>result </a:t>
            </a:r>
            <a:r>
              <a:rPr lang="en-US" dirty="0" smtClean="0"/>
              <a:t>in development of </a:t>
            </a:r>
            <a:r>
              <a:rPr lang="en-US" dirty="0" smtClean="0"/>
              <a:t>diverticula:</a:t>
            </a:r>
            <a:endParaRPr lang="en-US" dirty="0" smtClean="0"/>
          </a:p>
          <a:p>
            <a:pPr marL="0" indent="0" algn="l" rtl="0">
              <a:buNone/>
            </a:pPr>
            <a:endParaRPr lang="en-US" dirty="0" smtClean="0"/>
          </a:p>
          <a:p>
            <a:pPr algn="l" rtl="0">
              <a:buFontTx/>
              <a:buChar char="-"/>
            </a:pPr>
            <a:r>
              <a:rPr lang="en-US" b="1" dirty="0" err="1" smtClean="0"/>
              <a:t>Epiphrenic</a:t>
            </a:r>
            <a:r>
              <a:rPr lang="en-US" b="1" dirty="0" smtClean="0"/>
              <a:t> </a:t>
            </a:r>
            <a:r>
              <a:rPr lang="en-US" b="1" dirty="0"/>
              <a:t>diverticulum </a:t>
            </a:r>
            <a:r>
              <a:rPr lang="en-US" dirty="0" smtClean="0"/>
              <a:t>(above the lower esophageal sphincter)</a:t>
            </a:r>
          </a:p>
          <a:p>
            <a:pPr algn="l" rtl="0">
              <a:buFontTx/>
              <a:buChar char="-"/>
            </a:pPr>
            <a:endParaRPr lang="en-US" b="1" dirty="0"/>
          </a:p>
          <a:p>
            <a:pPr algn="l" rtl="0">
              <a:buFontTx/>
              <a:buChar char="-"/>
            </a:pPr>
            <a:r>
              <a:rPr lang="en-US" b="1" dirty="0" err="1" smtClean="0"/>
              <a:t>Zenker</a:t>
            </a:r>
            <a:r>
              <a:rPr lang="en-US" b="1" dirty="0" smtClean="0"/>
              <a:t> </a:t>
            </a:r>
            <a:r>
              <a:rPr lang="en-US" b="1" dirty="0"/>
              <a:t>diverticulum/</a:t>
            </a:r>
            <a:r>
              <a:rPr lang="en-US" b="1" dirty="0" err="1"/>
              <a:t>pharyngoesophageal</a:t>
            </a:r>
            <a:r>
              <a:rPr lang="en-US" b="1" dirty="0"/>
              <a:t> diverticulum </a:t>
            </a:r>
            <a:r>
              <a:rPr lang="en-US" dirty="0" smtClean="0"/>
              <a:t>(above </a:t>
            </a:r>
            <a:r>
              <a:rPr lang="en-US" dirty="0"/>
              <a:t>the </a:t>
            </a:r>
            <a:r>
              <a:rPr lang="en-US" dirty="0" smtClean="0"/>
              <a:t>upper esophageal </a:t>
            </a:r>
            <a:r>
              <a:rPr lang="en-US" dirty="0"/>
              <a:t>sphincter)----------- if </a:t>
            </a:r>
            <a:r>
              <a:rPr lang="en-US" dirty="0" smtClean="0"/>
              <a:t>large ---- accumulation of food ------ mass, regurgitation and halitosis</a:t>
            </a:r>
            <a:r>
              <a:rPr lang="en-US" dirty="0"/>
              <a:t>.</a:t>
            </a:r>
            <a:endParaRPr lang="ar-JO" dirty="0"/>
          </a:p>
        </p:txBody>
      </p:sp>
      <p:sp>
        <p:nvSpPr>
          <p:cNvPr id="2" name="عنوان 1"/>
          <p:cNvSpPr>
            <a:spLocks noGrp="1"/>
          </p:cNvSpPr>
          <p:nvPr>
            <p:ph type="title"/>
          </p:nvPr>
        </p:nvSpPr>
        <p:spPr/>
        <p:txBody>
          <a:bodyPr/>
          <a:lstStyle/>
          <a:p>
            <a:endParaRPr lang="ar-JO"/>
          </a:p>
        </p:txBody>
      </p:sp>
    </p:spTree>
    <p:extLst>
      <p:ext uri="{BB962C8B-B14F-4D97-AF65-F5344CB8AC3E}">
        <p14:creationId xmlns:p14="http://schemas.microsoft.com/office/powerpoint/2010/main" val="38124238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pPr algn="l" rtl="0"/>
            <a:r>
              <a:rPr lang="en-US" dirty="0" smtClean="0"/>
              <a:t>This </a:t>
            </a:r>
            <a:r>
              <a:rPr lang="en-US" dirty="0"/>
              <a:t>is also called the Paterson–Kelly syndrome or </a:t>
            </a:r>
            <a:r>
              <a:rPr lang="en-US" dirty="0" err="1"/>
              <a:t>sideropenic</a:t>
            </a:r>
            <a:endParaRPr lang="en-US" dirty="0"/>
          </a:p>
          <a:p>
            <a:pPr algn="l" rtl="0"/>
            <a:r>
              <a:rPr lang="en-US" dirty="0"/>
              <a:t>dysphagia. The original descriptions are vague and poorly supported</a:t>
            </a:r>
          </a:p>
          <a:p>
            <a:pPr algn="l" rtl="0"/>
            <a:r>
              <a:rPr lang="en-US" dirty="0"/>
              <a:t>by evidence of a coherent syndrome. Dysphagia is said</a:t>
            </a:r>
          </a:p>
          <a:p>
            <a:pPr algn="l" rtl="0"/>
            <a:r>
              <a:rPr lang="en-US" dirty="0"/>
              <a:t>to occur because of the presence of a </a:t>
            </a:r>
            <a:r>
              <a:rPr lang="en-US" dirty="0" err="1"/>
              <a:t>postcricoid</a:t>
            </a:r>
            <a:r>
              <a:rPr lang="en-US" dirty="0"/>
              <a:t> web that is</a:t>
            </a:r>
          </a:p>
          <a:p>
            <a:pPr algn="l" rtl="0"/>
            <a:r>
              <a:rPr lang="en-US" dirty="0"/>
              <a:t>associated with iron deficiency </a:t>
            </a:r>
            <a:r>
              <a:rPr lang="en-US" dirty="0" err="1"/>
              <a:t>anaemia</a:t>
            </a:r>
            <a:r>
              <a:rPr lang="en-US" dirty="0"/>
              <a:t>, </a:t>
            </a:r>
            <a:r>
              <a:rPr lang="en-US" dirty="0" err="1"/>
              <a:t>glossitis</a:t>
            </a:r>
            <a:r>
              <a:rPr lang="en-US" dirty="0"/>
              <a:t> and </a:t>
            </a:r>
            <a:r>
              <a:rPr lang="en-US" dirty="0" err="1"/>
              <a:t>koilonychia</a:t>
            </a:r>
            <a:r>
              <a:rPr lang="en-US" dirty="0"/>
              <a:t>.</a:t>
            </a:r>
            <a:endParaRPr lang="ar-IQ" dirty="0"/>
          </a:p>
        </p:txBody>
      </p:sp>
      <p:sp>
        <p:nvSpPr>
          <p:cNvPr id="3" name="عنوان 2"/>
          <p:cNvSpPr>
            <a:spLocks noGrp="1"/>
          </p:cNvSpPr>
          <p:nvPr>
            <p:ph type="title"/>
          </p:nvPr>
        </p:nvSpPr>
        <p:spPr/>
        <p:txBody>
          <a:bodyPr/>
          <a:lstStyle/>
          <a:p>
            <a:r>
              <a:rPr lang="en-US" dirty="0">
                <a:solidFill>
                  <a:srgbClr val="FF0000"/>
                </a:solidFill>
              </a:rPr>
              <a:t>Plummer–Vinson syndrome</a:t>
            </a:r>
          </a:p>
        </p:txBody>
      </p:sp>
    </p:spTree>
    <p:extLst>
      <p:ext uri="{BB962C8B-B14F-4D97-AF65-F5344CB8AC3E}">
        <p14:creationId xmlns:p14="http://schemas.microsoft.com/office/powerpoint/2010/main" val="1161821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70000" lnSpcReduction="20000"/>
          </a:bodyPr>
          <a:lstStyle/>
          <a:p>
            <a:pPr algn="l"/>
            <a:r>
              <a:rPr lang="en-US" dirty="0">
                <a:latin typeface="ChaparralPro-Light"/>
              </a:rPr>
              <a:t>A 41-year-old man complains of regurgitation of saliva and of undigested</a:t>
            </a:r>
          </a:p>
          <a:p>
            <a:pPr algn="l"/>
            <a:r>
              <a:rPr lang="en-US" dirty="0">
                <a:latin typeface="ChaparralPro-Light"/>
              </a:rPr>
              <a:t>food. An </a:t>
            </a:r>
            <a:r>
              <a:rPr lang="en-US" dirty="0" err="1">
                <a:latin typeface="ChaparralPro-Light"/>
              </a:rPr>
              <a:t>esophagram</a:t>
            </a:r>
            <a:r>
              <a:rPr lang="en-US" dirty="0">
                <a:latin typeface="ChaparralPro-Light"/>
              </a:rPr>
              <a:t> reveals a dilated esophagus and a bird’s-beak</a:t>
            </a:r>
          </a:p>
          <a:p>
            <a:pPr algn="l"/>
            <a:r>
              <a:rPr lang="en-US" dirty="0">
                <a:latin typeface="ChaparralPro-Light"/>
              </a:rPr>
              <a:t>deformity. </a:t>
            </a:r>
            <a:r>
              <a:rPr lang="en-US" dirty="0" err="1">
                <a:latin typeface="ChaparralPro-Light"/>
              </a:rPr>
              <a:t>Manometry</a:t>
            </a:r>
            <a:r>
              <a:rPr lang="en-US" dirty="0">
                <a:latin typeface="ChaparralPro-Light"/>
              </a:rPr>
              <a:t> shows a hypertensive lower esophageal sphincter</a:t>
            </a:r>
          </a:p>
          <a:p>
            <a:pPr algn="l"/>
            <a:r>
              <a:rPr lang="en-US" dirty="0">
                <a:latin typeface="ChaparralPro-Light"/>
              </a:rPr>
              <a:t>with failure to relax with deglutition. Which of the following is the safest</a:t>
            </a:r>
          </a:p>
          <a:p>
            <a:pPr algn="l"/>
            <a:r>
              <a:rPr lang="en-US" dirty="0">
                <a:latin typeface="ChaparralPro-Light"/>
              </a:rPr>
              <a:t>and most effective treatment of this condition?</a:t>
            </a:r>
          </a:p>
          <a:p>
            <a:pPr algn="l"/>
            <a:r>
              <a:rPr lang="en-US" sz="2000" dirty="0">
                <a:latin typeface="ChaparralPro-Light"/>
              </a:rPr>
              <a:t>a. Medical treatment with sublingual nitroglycerin, nitrates, or calcium-channel</a:t>
            </a:r>
          </a:p>
          <a:p>
            <a:pPr algn="l"/>
            <a:r>
              <a:rPr lang="en-US" sz="2000" dirty="0">
                <a:latin typeface="ChaparralPro-Light"/>
              </a:rPr>
              <a:t>blockers</a:t>
            </a:r>
          </a:p>
          <a:p>
            <a:pPr algn="l"/>
            <a:r>
              <a:rPr lang="en-US" sz="2000" dirty="0">
                <a:latin typeface="ChaparralPro-Light"/>
              </a:rPr>
              <a:t>b. Repeated </a:t>
            </a:r>
            <a:r>
              <a:rPr lang="en-US" sz="2000" dirty="0" err="1">
                <a:latin typeface="ChaparralPro-Light"/>
              </a:rPr>
              <a:t>bougie</a:t>
            </a:r>
            <a:r>
              <a:rPr lang="en-US" sz="2000" dirty="0">
                <a:latin typeface="ChaparralPro-Light"/>
              </a:rPr>
              <a:t> dilations</a:t>
            </a:r>
          </a:p>
          <a:p>
            <a:pPr algn="l"/>
            <a:r>
              <a:rPr lang="en-US" sz="2000" dirty="0">
                <a:latin typeface="ChaparralPro-Light"/>
              </a:rPr>
              <a:t>c. Injections of </a:t>
            </a:r>
            <a:r>
              <a:rPr lang="en-US" sz="2000" dirty="0" err="1">
                <a:latin typeface="ChaparralPro-Light"/>
              </a:rPr>
              <a:t>botulinum</a:t>
            </a:r>
            <a:r>
              <a:rPr lang="en-US" sz="2000" dirty="0">
                <a:latin typeface="ChaparralPro-Light"/>
              </a:rPr>
              <a:t> toxin directly into the lower esophageal sphincter</a:t>
            </a:r>
          </a:p>
          <a:p>
            <a:pPr algn="l"/>
            <a:r>
              <a:rPr lang="en-US" sz="2000" dirty="0">
                <a:latin typeface="ChaparralPro-Light"/>
              </a:rPr>
              <a:t>d. Dilation with a </a:t>
            </a:r>
            <a:r>
              <a:rPr lang="en-US" sz="2000" dirty="0" err="1">
                <a:latin typeface="ChaparralPro-Light"/>
              </a:rPr>
              <a:t>Gruntzig</a:t>
            </a:r>
            <a:r>
              <a:rPr lang="en-US" sz="2000" dirty="0">
                <a:latin typeface="ChaparralPro-Light"/>
              </a:rPr>
              <a:t>-type (volume-limited, pressure-control) balloon</a:t>
            </a:r>
          </a:p>
          <a:p>
            <a:pPr algn="l"/>
            <a:r>
              <a:rPr lang="en-US" sz="2000" dirty="0">
                <a:latin typeface="ChaparralPro-Light"/>
              </a:rPr>
              <a:t>e. Surgical </a:t>
            </a:r>
            <a:r>
              <a:rPr lang="en-US" sz="2000">
                <a:latin typeface="ChaparralPro-Light"/>
              </a:rPr>
              <a:t>esophagomyotomy</a:t>
            </a:r>
            <a:endParaRPr lang="ar-IQ"/>
          </a:p>
        </p:txBody>
      </p:sp>
      <p:sp>
        <p:nvSpPr>
          <p:cNvPr id="3" name="عنوان 2"/>
          <p:cNvSpPr>
            <a:spLocks noGrp="1"/>
          </p:cNvSpPr>
          <p:nvPr>
            <p:ph type="title"/>
          </p:nvPr>
        </p:nvSpPr>
        <p:spPr/>
        <p:txBody>
          <a:bodyPr/>
          <a:lstStyle/>
          <a:p>
            <a:endParaRPr lang="ar-IQ"/>
          </a:p>
        </p:txBody>
      </p:sp>
    </p:spTree>
    <p:extLst>
      <p:ext uri="{BB962C8B-B14F-4D97-AF65-F5344CB8AC3E}">
        <p14:creationId xmlns:p14="http://schemas.microsoft.com/office/powerpoint/2010/main" val="314200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sz="half" idx="1"/>
          </p:nvPr>
        </p:nvSpPr>
        <p:spPr>
          <a:xfrm>
            <a:off x="1371600" y="1628775"/>
            <a:ext cx="3581400" cy="4321175"/>
          </a:xfrm>
        </p:spPr>
        <p:txBody>
          <a:bodyPr/>
          <a:lstStyle/>
          <a:p>
            <a:r>
              <a:rPr lang="en-US" sz="2800" b="1"/>
              <a:t>Chagas disease</a:t>
            </a:r>
            <a:r>
              <a:rPr lang="en-US" sz="2800"/>
              <a:t> (Trypanosoma cruzi) can result in a loss of intramural ganglion cells leading to aperistalsis and incomplete LES relaxation </a:t>
            </a:r>
          </a:p>
          <a:p>
            <a:endParaRPr lang="en-US" sz="2800"/>
          </a:p>
        </p:txBody>
      </p:sp>
      <p:pic>
        <p:nvPicPr>
          <p:cNvPr id="97283" name="Picture 3" descr="Trypanosoma"/>
          <p:cNvPicPr>
            <a:picLocks noChangeAspect="1" noChangeArrowheads="1"/>
          </p:cNvPicPr>
          <p:nvPr/>
        </p:nvPicPr>
        <p:blipFill>
          <a:blip r:embed="rId2"/>
          <a:srcRect/>
          <a:stretch>
            <a:fillRect/>
          </a:stretch>
        </p:blipFill>
        <p:spPr bwMode="auto">
          <a:xfrm>
            <a:off x="5076825" y="1773238"/>
            <a:ext cx="3455988" cy="3960812"/>
          </a:xfrm>
          <a:prstGeom prst="rect">
            <a:avLst/>
          </a:prstGeom>
          <a:noFill/>
        </p:spPr>
      </p:pic>
    </p:spTree>
    <p:extLst>
      <p:ext uri="{BB962C8B-B14F-4D97-AF65-F5344CB8AC3E}">
        <p14:creationId xmlns:p14="http://schemas.microsoft.com/office/powerpoint/2010/main" val="513869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50106"/>
          </a:xfrm>
        </p:spPr>
        <p:txBody>
          <a:bodyPr>
            <a:normAutofit/>
          </a:bodyPr>
          <a:lstStyle/>
          <a:p>
            <a:r>
              <a:rPr lang="en-US" sz="4000" b="1" dirty="0"/>
              <a:t>CLINICAL MANIFESTATIONS</a:t>
            </a:r>
          </a:p>
        </p:txBody>
      </p:sp>
      <p:sp>
        <p:nvSpPr>
          <p:cNvPr id="18435" name="Rectangle 3"/>
          <p:cNvSpPr>
            <a:spLocks noGrp="1" noChangeArrowheads="1"/>
          </p:cNvSpPr>
          <p:nvPr>
            <p:ph idx="1"/>
          </p:nvPr>
        </p:nvSpPr>
        <p:spPr>
          <a:xfrm>
            <a:off x="457200" y="980728"/>
            <a:ext cx="8229600" cy="5472608"/>
          </a:xfrm>
        </p:spPr>
        <p:txBody>
          <a:bodyPr>
            <a:noAutofit/>
          </a:bodyPr>
          <a:lstStyle/>
          <a:p>
            <a:pPr algn="l" rtl="0"/>
            <a:r>
              <a:rPr lang="en-US" sz="2400" dirty="0" smtClean="0">
                <a:solidFill>
                  <a:srgbClr val="FFFF00"/>
                </a:solidFill>
              </a:rPr>
              <a:t>Dysphagia </a:t>
            </a:r>
          </a:p>
          <a:p>
            <a:pPr lvl="0" algn="l" rtl="0"/>
            <a:r>
              <a:rPr lang="en-US" sz="2400" dirty="0" err="1">
                <a:solidFill>
                  <a:srgbClr val="FFFF00"/>
                </a:solidFill>
              </a:rPr>
              <a:t>Pts</a:t>
            </a:r>
            <a:r>
              <a:rPr lang="en-US" sz="2400" dirty="0">
                <a:solidFill>
                  <a:srgbClr val="FFFF00"/>
                </a:solidFill>
              </a:rPr>
              <a:t> may adopt specific maneuvers to aid esophageal emptying:</a:t>
            </a:r>
          </a:p>
          <a:p>
            <a:pPr lvl="0" algn="l" rtl="0"/>
            <a:r>
              <a:rPr lang="en-US" sz="2400" dirty="0">
                <a:solidFill>
                  <a:srgbClr val="FFFF00"/>
                </a:solidFill>
              </a:rPr>
              <a:t>1)• Standing after eating to enlist aid of gravity</a:t>
            </a:r>
          </a:p>
          <a:p>
            <a:pPr lvl="0" algn="l" rtl="0"/>
            <a:r>
              <a:rPr lang="en-US" sz="2400" dirty="0">
                <a:solidFill>
                  <a:srgbClr val="FFFF00"/>
                </a:solidFill>
              </a:rPr>
              <a:t>•2) Raising arms after eating to increase the </a:t>
            </a:r>
            <a:r>
              <a:rPr lang="en-US" sz="2400" dirty="0" err="1">
                <a:solidFill>
                  <a:srgbClr val="FFFF00"/>
                </a:solidFill>
              </a:rPr>
              <a:t>intrathoracic</a:t>
            </a:r>
            <a:r>
              <a:rPr lang="en-US" sz="2400" dirty="0">
                <a:solidFill>
                  <a:srgbClr val="FFFF00"/>
                </a:solidFill>
              </a:rPr>
              <a:t> pressure</a:t>
            </a:r>
          </a:p>
          <a:p>
            <a:pPr lvl="0" algn="l" rtl="0"/>
            <a:r>
              <a:rPr lang="en-US" sz="2400" dirty="0">
                <a:solidFill>
                  <a:srgbClr val="FFFF00"/>
                </a:solidFill>
              </a:rPr>
              <a:t>•3) Use of large amount of water to wash food down</a:t>
            </a:r>
          </a:p>
          <a:p>
            <a:pPr lvl="0" algn="l" rtl="0"/>
            <a:r>
              <a:rPr lang="en-US" sz="2400" dirty="0">
                <a:solidFill>
                  <a:srgbClr val="FFFF00"/>
                </a:solidFill>
              </a:rPr>
              <a:t>• Recurrent aspiration may result from chronic GER and may lead to pulmonary complications.</a:t>
            </a:r>
          </a:p>
          <a:p>
            <a:pPr lvl="0" algn="l" rtl="0"/>
            <a:r>
              <a:rPr lang="en-US" sz="2400" dirty="0">
                <a:solidFill>
                  <a:srgbClr val="FFFF00"/>
                </a:solidFill>
              </a:rPr>
              <a:t>• Heartburn more so than GER is complained about, this occurs because of fermentation of retained food  in the dilated esophagus </a:t>
            </a:r>
            <a:endParaRPr lang="en-US" sz="2400" dirty="0" smtClean="0">
              <a:solidFill>
                <a:srgbClr val="FFFF00"/>
              </a:solidFill>
            </a:endParaRPr>
          </a:p>
          <a:p>
            <a:pPr lvl="0" algn="l" rtl="0"/>
            <a:r>
              <a:rPr lang="en-US" sz="2400" dirty="0" smtClean="0">
                <a:solidFill>
                  <a:srgbClr val="FFFF00"/>
                </a:solidFill>
              </a:rPr>
              <a:t>Usually </a:t>
            </a:r>
            <a:r>
              <a:rPr lang="en-US" sz="2400" dirty="0">
                <a:solidFill>
                  <a:srgbClr val="FFFF00"/>
                </a:solidFill>
              </a:rPr>
              <a:t>diagnosed between </a:t>
            </a:r>
            <a:r>
              <a:rPr lang="en-US" sz="2400" dirty="0" smtClean="0">
                <a:solidFill>
                  <a:srgbClr val="FFFF00"/>
                </a:solidFill>
              </a:rPr>
              <a:t>the ages </a:t>
            </a:r>
            <a:r>
              <a:rPr lang="en-US" sz="2400" dirty="0">
                <a:solidFill>
                  <a:srgbClr val="FFFF00"/>
                </a:solidFill>
              </a:rPr>
              <a:t>of 25 and 60 years.</a:t>
            </a:r>
          </a:p>
        </p:txBody>
      </p:sp>
    </p:spTree>
    <p:extLst>
      <p:ext uri="{BB962C8B-B14F-4D97-AF65-F5344CB8AC3E}">
        <p14:creationId xmlns:p14="http://schemas.microsoft.com/office/powerpoint/2010/main" val="2139650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r>
              <a:rPr lang="en-US" dirty="0" smtClean="0"/>
              <a:t>Other symptoms:</a:t>
            </a:r>
            <a:endParaRPr lang="ar-IQ" dirty="0"/>
          </a:p>
        </p:txBody>
      </p:sp>
      <p:sp>
        <p:nvSpPr>
          <p:cNvPr id="3" name="عنصر نائب للمحتوى 2"/>
          <p:cNvSpPr>
            <a:spLocks noGrp="1"/>
          </p:cNvSpPr>
          <p:nvPr>
            <p:ph idx="1"/>
          </p:nvPr>
        </p:nvSpPr>
        <p:spPr>
          <a:xfrm>
            <a:off x="457200" y="980728"/>
            <a:ext cx="8229600" cy="5400600"/>
          </a:xfrm>
        </p:spPr>
        <p:txBody>
          <a:bodyPr/>
          <a:lstStyle/>
          <a:p>
            <a:pPr algn="l" rtl="0"/>
            <a:r>
              <a:rPr lang="en-US" dirty="0" smtClean="0"/>
              <a:t>Chest pain.</a:t>
            </a:r>
          </a:p>
          <a:p>
            <a:pPr algn="l" rtl="0"/>
            <a:r>
              <a:rPr lang="en-US" dirty="0" smtClean="0"/>
              <a:t>Regurgitation.</a:t>
            </a:r>
          </a:p>
          <a:p>
            <a:pPr algn="l" rtl="0"/>
            <a:r>
              <a:rPr lang="en-US" dirty="0" smtClean="0"/>
              <a:t>Dyspepsia .</a:t>
            </a:r>
          </a:p>
          <a:p>
            <a:pPr algn="l" rtl="0"/>
            <a:r>
              <a:rPr lang="en-US" dirty="0" smtClean="0"/>
              <a:t>Weight loss.</a:t>
            </a:r>
          </a:p>
          <a:p>
            <a:pPr algn="l" rtl="0"/>
            <a:r>
              <a:rPr lang="en-US" dirty="0" smtClean="0"/>
              <a:t>Aspiration.</a:t>
            </a:r>
          </a:p>
          <a:p>
            <a:pPr algn="l" rtl="0"/>
            <a:r>
              <a:rPr lang="en-US" dirty="0" smtClean="0"/>
              <a:t>It associated with Increased </a:t>
            </a:r>
            <a:r>
              <a:rPr lang="en-US" dirty="0"/>
              <a:t>risk for developing esophageal cancer (squamous cell type)</a:t>
            </a:r>
          </a:p>
          <a:p>
            <a:pPr algn="l" rtl="0"/>
            <a:endParaRPr lang="ar-IQ" dirty="0"/>
          </a:p>
        </p:txBody>
      </p:sp>
    </p:spTree>
    <p:extLst>
      <p:ext uri="{BB962C8B-B14F-4D97-AF65-F5344CB8AC3E}">
        <p14:creationId xmlns:p14="http://schemas.microsoft.com/office/powerpoint/2010/main" val="386522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t>DIAGNOSIS</a:t>
            </a:r>
          </a:p>
        </p:txBody>
      </p:sp>
      <p:sp>
        <p:nvSpPr>
          <p:cNvPr id="2" name="عنصر نائب للنص 1"/>
          <p:cNvSpPr>
            <a:spLocks noGrp="1"/>
          </p:cNvSpPr>
          <p:nvPr>
            <p:ph type="body" idx="1"/>
          </p:nvPr>
        </p:nvSpPr>
        <p:spPr/>
        <p:txBody>
          <a:bodyPr/>
          <a:lstStyle/>
          <a:p>
            <a:endParaRPr lang="ar-IQ"/>
          </a:p>
        </p:txBody>
      </p:sp>
      <p:sp>
        <p:nvSpPr>
          <p:cNvPr id="21507" name="Rectangle 3"/>
          <p:cNvSpPr>
            <a:spLocks noGrp="1" noChangeArrowheads="1"/>
          </p:cNvSpPr>
          <p:nvPr>
            <p:ph sz="half" idx="2"/>
          </p:nvPr>
        </p:nvSpPr>
        <p:spPr/>
        <p:txBody>
          <a:bodyPr>
            <a:normAutofit/>
          </a:bodyPr>
          <a:lstStyle/>
          <a:p>
            <a:pPr algn="l">
              <a:lnSpc>
                <a:spcPct val="90000"/>
              </a:lnSpc>
            </a:pPr>
            <a:r>
              <a:rPr lang="en-US" sz="2800" i="1" dirty="0" smtClean="0"/>
              <a:t>radiographic</a:t>
            </a:r>
            <a:r>
              <a:rPr lang="en-US" sz="2800" i="1" dirty="0"/>
              <a:t>, </a:t>
            </a:r>
            <a:r>
              <a:rPr lang="en-US" sz="2800" i="1" dirty="0" err="1"/>
              <a:t>manometric</a:t>
            </a:r>
            <a:r>
              <a:rPr lang="en-US" sz="2800" i="1" dirty="0"/>
              <a:t>, and endoscopic</a:t>
            </a:r>
            <a:r>
              <a:rPr lang="en-US" sz="2800" dirty="0"/>
              <a:t> evaluation to confirm the diagnosis. </a:t>
            </a:r>
          </a:p>
        </p:txBody>
      </p:sp>
      <p:sp>
        <p:nvSpPr>
          <p:cNvPr id="3" name="عنصر نائب للنص 2"/>
          <p:cNvSpPr>
            <a:spLocks noGrp="1"/>
          </p:cNvSpPr>
          <p:nvPr>
            <p:ph type="body" sz="quarter" idx="3"/>
          </p:nvPr>
        </p:nvSpPr>
        <p:spPr/>
        <p:txBody>
          <a:bodyPr/>
          <a:lstStyle/>
          <a:p>
            <a:endParaRPr lang="ar-IQ"/>
          </a:p>
        </p:txBody>
      </p:sp>
      <p:pic>
        <p:nvPicPr>
          <p:cNvPr id="7" name="Picture 2"/>
          <p:cNvPicPr>
            <a:picLocks noGrp="1" noChangeAspect="1" noChangeArrowheads="1"/>
          </p:cNvPicPr>
          <p:nvPr>
            <p:ph sz="quarter" idx="4"/>
          </p:nvPr>
        </p:nvPicPr>
        <p:blipFill>
          <a:blip r:embed="rId2"/>
          <a:srcRect/>
          <a:stretch>
            <a:fillRect/>
          </a:stretch>
        </p:blipFill>
        <p:spPr bwMode="auto">
          <a:xfrm>
            <a:off x="4645025" y="1916833"/>
            <a:ext cx="4041775" cy="4320480"/>
          </a:xfrm>
          <a:prstGeom prst="rect">
            <a:avLst/>
          </a:prstGeom>
          <a:noFill/>
          <a:ln w="9525">
            <a:noFill/>
            <a:miter lim="800000"/>
            <a:headEnd/>
            <a:tailEnd/>
          </a:ln>
          <a:effectLst/>
        </p:spPr>
      </p:pic>
    </p:spTree>
    <p:extLst>
      <p:ext uri="{BB962C8B-B14F-4D97-AF65-F5344CB8AC3E}">
        <p14:creationId xmlns:p14="http://schemas.microsoft.com/office/powerpoint/2010/main" val="403489923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منظور">
  <a:themeElements>
    <a:clrScheme name="منظور">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كلاسيكي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نظور">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3260</TotalTime>
  <Words>2562</Words>
  <Application>Microsoft Office PowerPoint</Application>
  <PresentationFormat>عرض على الشاشة (3:4)‏</PresentationFormat>
  <Paragraphs>261</Paragraphs>
  <Slides>59</Slides>
  <Notes>4</Notes>
  <HiddenSlides>0</HiddenSlides>
  <MMClips>0</MMClips>
  <ScaleCrop>false</ScaleCrop>
  <HeadingPairs>
    <vt:vector size="4" baseType="variant">
      <vt:variant>
        <vt:lpstr>نسق</vt:lpstr>
      </vt:variant>
      <vt:variant>
        <vt:i4>5</vt:i4>
      </vt:variant>
      <vt:variant>
        <vt:lpstr>عناوين الشرائح</vt:lpstr>
      </vt:variant>
      <vt:variant>
        <vt:i4>59</vt:i4>
      </vt:variant>
    </vt:vector>
  </HeadingPairs>
  <TitlesOfParts>
    <vt:vector size="64" baseType="lpstr">
      <vt:lpstr>Watermark</vt:lpstr>
      <vt:lpstr>1_نسق Office</vt:lpstr>
      <vt:lpstr>شكل موجة</vt:lpstr>
      <vt:lpstr>2_نسق Office</vt:lpstr>
      <vt:lpstr>منظور</vt:lpstr>
      <vt:lpstr>عرض تقديمي في PowerPoint</vt:lpstr>
      <vt:lpstr>عرض تقديمي في PowerPoint</vt:lpstr>
      <vt:lpstr>PATHOPHYSIOLOGY</vt:lpstr>
      <vt:lpstr>عرض تقديمي في PowerPoint</vt:lpstr>
      <vt:lpstr>ETIOLOGY</vt:lpstr>
      <vt:lpstr>عرض تقديمي في PowerPoint</vt:lpstr>
      <vt:lpstr>CLINICAL MANIFESTATIONS</vt:lpstr>
      <vt:lpstr>Other symptoms:</vt:lpstr>
      <vt:lpstr>DIAGNOSIS</vt:lpstr>
      <vt:lpstr>BARIUM SWALLOW  Bird’s Beak </vt:lpstr>
      <vt:lpstr>عرض تقديمي في PowerPoint</vt:lpstr>
      <vt:lpstr>Manometry</vt:lpstr>
      <vt:lpstr>Endoscopy</vt:lpstr>
      <vt:lpstr>Features that suggest malignancy in achalasia</vt:lpstr>
      <vt:lpstr>عرض تقديمي في PowerPoint</vt:lpstr>
      <vt:lpstr>Pharmacotherapy</vt:lpstr>
      <vt:lpstr>BALLOON DILATATION</vt:lpstr>
      <vt:lpstr>BOTULINUM TOXIN</vt:lpstr>
      <vt:lpstr>Surgical myotomy</vt:lpstr>
      <vt:lpstr>عرض تقديمي في PowerPoint</vt:lpstr>
      <vt:lpstr>NEOPLASMS OF THE OESOPHAGUS</vt:lpstr>
      <vt:lpstr>Malignant esophageal Tumors</vt:lpstr>
      <vt:lpstr>Adenocarcinoma</vt:lpstr>
      <vt:lpstr>عرض تقديمي في PowerPoint</vt:lpstr>
      <vt:lpstr>عرض تقديمي في PowerPoint</vt:lpstr>
      <vt:lpstr>Squamous Cell Carcinoma</vt:lpstr>
      <vt:lpstr>عرض تقديمي في PowerPoint</vt:lpstr>
      <vt:lpstr>spread</vt:lpstr>
      <vt:lpstr>Clinical features</vt:lpstr>
      <vt:lpstr>عرض تقديمي في PowerPoint</vt:lpstr>
      <vt:lpstr>عرض تقديمي في PowerPoint</vt:lpstr>
      <vt:lpstr>Investigation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Treatment of malignant tumors</vt:lpstr>
      <vt:lpstr>عرض تقديمي في PowerPoint</vt:lpstr>
      <vt:lpstr>عرض تقديمي في PowerPoint</vt:lpstr>
      <vt:lpstr>Curative surgery</vt:lpstr>
      <vt:lpstr>عرض تقديمي في PowerPoint</vt:lpstr>
      <vt:lpstr>Recent advances</vt:lpstr>
      <vt:lpstr>summary</vt:lpstr>
      <vt:lpstr>Esophagectomy</vt:lpstr>
      <vt:lpstr>Esophageal Obstruction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Plummer–Vinson syndrome</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Esophagus</dc:title>
  <dc:creator>DR.Ahmed Saker 2O11</dc:creator>
  <cp:lastModifiedBy>DR.Ahmed Saker 2O11</cp:lastModifiedBy>
  <cp:revision>37</cp:revision>
  <dcterms:created xsi:type="dcterms:W3CDTF">2018-12-02T20:05:39Z</dcterms:created>
  <dcterms:modified xsi:type="dcterms:W3CDTF">2022-12-20T19:18:36Z</dcterms:modified>
</cp:coreProperties>
</file>